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  <p:sldMasterId id="2147483725" r:id="rId4"/>
    <p:sldMasterId id="2147483741" r:id="rId5"/>
    <p:sldMasterId id="2147483753" r:id="rId6"/>
    <p:sldMasterId id="2147483820" r:id="rId7"/>
    <p:sldMasterId id="2147483833" r:id="rId8"/>
  </p:sldMasterIdLst>
  <p:notesMasterIdLst>
    <p:notesMasterId r:id="rId29"/>
  </p:notesMasterIdLst>
  <p:sldIdLst>
    <p:sldId id="288" r:id="rId9"/>
    <p:sldId id="289" r:id="rId10"/>
    <p:sldId id="365" r:id="rId11"/>
    <p:sldId id="257" r:id="rId12"/>
    <p:sldId id="357" r:id="rId13"/>
    <p:sldId id="370" r:id="rId14"/>
    <p:sldId id="369" r:id="rId15"/>
    <p:sldId id="358" r:id="rId16"/>
    <p:sldId id="266" r:id="rId17"/>
    <p:sldId id="371" r:id="rId18"/>
    <p:sldId id="372" r:id="rId19"/>
    <p:sldId id="373" r:id="rId20"/>
    <p:sldId id="325" r:id="rId21"/>
    <p:sldId id="272" r:id="rId22"/>
    <p:sldId id="729" r:id="rId23"/>
    <p:sldId id="728" r:id="rId24"/>
    <p:sldId id="712" r:id="rId25"/>
    <p:sldId id="441" r:id="rId26"/>
    <p:sldId id="443" r:id="rId27"/>
    <p:sldId id="4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8204"/>
  </p:normalViewPr>
  <p:slideViewPr>
    <p:cSldViewPr snapToGrid="0">
      <p:cViewPr>
        <p:scale>
          <a:sx n="71" d="100"/>
          <a:sy n="71" d="100"/>
        </p:scale>
        <p:origin x="-7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hainemorris\Downloads\RIFT%20fellows%20outpu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hainemorris\Downloads\RIFT%20fellows%20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Dues Paid per Year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0.96</c:v>
                </c:pt>
                <c:pt idx="1">
                  <c:v>0.95</c:v>
                </c:pt>
                <c:pt idx="2">
                  <c:v>0.88</c:v>
                </c:pt>
                <c:pt idx="3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EA-094F-9AEC-C286716BE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Outstanding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0.04</c:v>
                </c:pt>
                <c:pt idx="1">
                  <c:v>0.05</c:v>
                </c:pt>
                <c:pt idx="2">
                  <c:v>0.12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EA-094F-9AEC-C286716BE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842816"/>
        <c:axId val="215844352"/>
      </c:barChart>
      <c:catAx>
        <c:axId val="21584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215844352"/>
        <c:crosses val="autoZero"/>
        <c:auto val="1"/>
        <c:lblAlgn val="ctr"/>
        <c:lblOffset val="100"/>
        <c:noMultiLvlLbl val="0"/>
      </c:catAx>
      <c:valAx>
        <c:axId val="215844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584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Mean number</a:t>
            </a:r>
            <a:r>
              <a:rPr lang="en-US" sz="1800" baseline="0" dirty="0"/>
              <a:t> of</a:t>
            </a:r>
            <a:r>
              <a:rPr lang="en-US" sz="1800" dirty="0"/>
              <a:t> first author,</a:t>
            </a:r>
            <a:r>
              <a:rPr lang="en-US" sz="1800" baseline="0" dirty="0"/>
              <a:t> </a:t>
            </a:r>
            <a:r>
              <a:rPr lang="en-US" sz="1800" dirty="0"/>
              <a:t>original research, published</a:t>
            </a:r>
            <a:r>
              <a:rPr lang="en-US" sz="1800" baseline="0" dirty="0"/>
              <a:t> &lt;2 years after graduation</a:t>
            </a:r>
            <a:r>
              <a:rPr lang="en-US" sz="1800" dirty="0"/>
              <a:t> per fellow (excluding case reports and review articles)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0513496974975E-2"/>
          <c:y val="0.30554346320122999"/>
          <c:w val="0.88966506478671303"/>
          <c:h val="0.4644572095975679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Sheet1!$D$32</c:f>
              <c:strCache>
                <c:ptCount val="1"/>
                <c:pt idx="0">
                  <c:v>num first author per fellow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Sheet1!$A$33:$A$37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Sheet1!$D$33:$D$37</c:f>
              <c:numCache>
                <c:formatCode>General</c:formatCode>
                <c:ptCount val="5"/>
                <c:pt idx="0">
                  <c:v>0.71428571428571397</c:v>
                </c:pt>
                <c:pt idx="1">
                  <c:v>0.6</c:v>
                </c:pt>
                <c:pt idx="2">
                  <c:v>0.6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C-1E46-9AAF-99D2B9226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213184"/>
        <c:axId val="219260416"/>
      </c:barChart>
      <c:catAx>
        <c:axId val="21921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Class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48067825100200301"/>
              <c:y val="0.90741145050368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60416"/>
        <c:crosses val="autoZero"/>
        <c:auto val="0"/>
        <c:lblAlgn val="ctr"/>
        <c:lblOffset val="100"/>
        <c:noMultiLvlLbl val="0"/>
      </c:catAx>
      <c:valAx>
        <c:axId val="2192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1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Mean Number of published manuscripts per fellow &lt;2 years of graduation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570867428727899E-2"/>
          <c:y val="0.23132737352379801"/>
          <c:w val="0.87955346035683402"/>
          <c:h val="0.545427880090767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Sheet1!$C$32</c:f>
              <c:strCache>
                <c:ptCount val="1"/>
                <c:pt idx="0">
                  <c:v>papers per fellow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Sheet1!$A$33:$A$37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Sheet1!$C$33:$C$37</c:f>
              <c:numCache>
                <c:formatCode>General</c:formatCode>
                <c:ptCount val="5"/>
                <c:pt idx="0">
                  <c:v>2.714285714285714</c:v>
                </c:pt>
                <c:pt idx="1">
                  <c:v>2.6</c:v>
                </c:pt>
                <c:pt idx="2">
                  <c:v>2.4</c:v>
                </c:pt>
                <c:pt idx="3">
                  <c:v>3.8</c:v>
                </c:pt>
                <c:pt idx="4">
                  <c:v>3.5714285714285721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AE-AA41-A986-8466445E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297280"/>
        <c:axId val="219299200"/>
      </c:barChart>
      <c:catAx>
        <c:axId val="219297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Class</a:t>
                </a:r>
              </a:p>
            </c:rich>
          </c:tx>
          <c:layout>
            <c:manualLayout>
              <c:xMode val="edge"/>
              <c:yMode val="edge"/>
              <c:x val="0.48128234839128597"/>
              <c:y val="0.904034160095797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99200"/>
        <c:crosses val="autoZero"/>
        <c:auto val="1"/>
        <c:lblAlgn val="ctr"/>
        <c:lblOffset val="100"/>
        <c:noMultiLvlLbl val="0"/>
      </c:catAx>
      <c:valAx>
        <c:axId val="21929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0E31-C23F-1240-8A64-DDA3ACF5A769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AC3C-C372-8D4C-847C-40D241AB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1200" b="1" dirty="0">
                <a:solidFill>
                  <a:schemeClr val="bg1"/>
                </a:solidFill>
              </a:rPr>
              <a:t>How do we integrate QI at our Program: 3 PD’s (3 min each) –L. Frank 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1200" b="1" dirty="0">
                <a:solidFill>
                  <a:schemeClr val="bg1"/>
                </a:solidFill>
              </a:rPr>
              <a:t>-Resources for Training Program Directors: a toolkit for PD’s-L. Frank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1200" b="1" dirty="0">
                <a:solidFill>
                  <a:schemeClr val="bg1"/>
                </a:solidFill>
              </a:rPr>
              <a:t>-Pediatric Cardiology Fellowship Metrics Project Update-L. Frank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9AC3C-C372-8D4C-847C-40D241ABD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D60D5-A1BA-BF43-9C38-357B300CE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9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1400" dirty="0"/>
              <a:t>I have no disclosures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xxx00.#####.ppt  </a:t>
            </a:r>
            <a:fld id="{50BCC7EA-C797-8B45-B114-075EB01075D3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6/28/2019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P.</a:t>
            </a:r>
            <a:fld id="{522F7AC8-5AF1-C146-A0DB-8458477B19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1400" dirty="0"/>
              <a:t>I have no disclosures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xxx00.#####.ppt  </a:t>
            </a:r>
            <a:fld id="{50BCC7EA-C797-8B45-B114-075EB01075D3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6/28/2019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P.</a:t>
            </a:r>
            <a:fld id="{522F7AC8-5AF1-C146-A0DB-8458477B19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3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xxx00.#####.ppt  </a:t>
            </a:r>
            <a:fld id="{50BCC7EA-C797-8B45-B114-075EB01075D3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6/28/2019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0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t> P.</a:t>
            </a:r>
            <a:fld id="{522F7AC8-5AF1-C146-A0DB-8458477B19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rPr>
              <a:pPr marL="0" marR="0" lvl="0" indent="0" algn="r" defTabSz="9304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2" y="5257803"/>
            <a:ext cx="5029511" cy="1495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45584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529802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lip Ar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79259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Media Clip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03892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914400" y="1844678"/>
            <a:ext cx="103632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50636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10064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645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39937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64474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1980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56792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2587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575012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09600" y="274641"/>
            <a:ext cx="80264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49801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914400" y="1844678"/>
            <a:ext cx="10363200" cy="204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46652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1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2" y="5257803"/>
            <a:ext cx="5029511" cy="1495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620926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gradFill flip="none" rotWithShape="1">
          <a:gsLst>
            <a:gs pos="0">
              <a:srgbClr val="000046"/>
            </a:gs>
            <a:gs pos="9000">
              <a:srgbClr val="000099"/>
            </a:gs>
            <a:gs pos="16000">
              <a:srgbClr val="000094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262813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67992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41619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550858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4783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28821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4201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2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970903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82982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99128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96203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2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015921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Clip Ar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2859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Media Clip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75872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A2E7C7-CD7E-624A-848A-FE7B00F079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52800" y="0"/>
            <a:ext cx="8839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3" descr="TCH_Stacked.eps">
            <a:extLst>
              <a:ext uri="{FF2B5EF4-FFF2-40B4-BE49-F238E27FC236}">
                <a16:creationId xmlns:a16="http://schemas.microsoft.com/office/drawing/2014/main" xmlns="" id="{3F42B151-FF3C-664D-8FE7-19ECC0FED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48073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CM_Logo_Spot.eps">
            <a:extLst>
              <a:ext uri="{FF2B5EF4-FFF2-40B4-BE49-F238E27FC236}">
                <a16:creationId xmlns:a16="http://schemas.microsoft.com/office/drawing/2014/main" xmlns="" id="{C7C5730D-4F82-0B40-954B-38D143D52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586740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66A2A41-1F7C-3948-AA78-A05A4D71A9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022167" y="6172200"/>
            <a:ext cx="3852333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en-US" sz="2300" i="1">
                <a:solidFill>
                  <a:srgbClr val="A6A6A6"/>
                </a:solidFill>
                <a:latin typeface="Arial" charset="0"/>
              </a:rPr>
              <a:t>Pediatrics</a:t>
            </a:r>
          </a:p>
        </p:txBody>
      </p:sp>
      <p:sp>
        <p:nvSpPr>
          <p:cNvPr id="437276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09018" y="3721100"/>
            <a:ext cx="7179733" cy="427038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409018" y="2016125"/>
            <a:ext cx="7179733" cy="1676400"/>
          </a:xfrm>
        </p:spPr>
        <p:txBody>
          <a:bodyPr lIns="0" tIns="0" rIns="0" bIns="0"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601914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1" y="1238250"/>
            <a:ext cx="10985500" cy="2583476"/>
          </a:xfrm>
        </p:spPr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414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27920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1" y="1238250"/>
            <a:ext cx="5391149" cy="2398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38250"/>
            <a:ext cx="5391151" cy="2398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24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lip Ar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881250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2088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088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470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3152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733937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2753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95734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89153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5009" y="1238250"/>
            <a:ext cx="12093760" cy="1415464"/>
          </a:xfrm>
        </p:spPr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639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434" y="120651"/>
            <a:ext cx="2745317" cy="251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2223" y="120651"/>
            <a:ext cx="5138010" cy="2519363"/>
          </a:xfrm>
        </p:spPr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501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120651"/>
            <a:ext cx="10985500" cy="1012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1" y="1238251"/>
            <a:ext cx="5391149" cy="2583464"/>
          </a:xfrm>
        </p:spPr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1" y="1238251"/>
            <a:ext cx="5391151" cy="430887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4138912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37303"/>
            <a:ext cx="109855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1" y="1238250"/>
            <a:ext cx="10985500" cy="2583476"/>
          </a:xfrm>
          <a:prstGeom prst="rect">
            <a:avLst/>
          </a:prstGeom>
        </p:spPr>
        <p:txBody>
          <a:bodyPr/>
          <a:lstStyle>
            <a:lvl1pPr marL="234950" indent="-2349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2763" indent="-27146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</a:defRPr>
            </a:lvl2pPr>
            <a:lvl3pPr marL="690563" indent="-1778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977900" indent="-287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  <a:latin typeface="Arial"/>
              </a:defRPr>
            </a:lvl4pPr>
            <a:lvl5pPr marL="1203325" indent="-22542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6401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2B6D3-F5A0-4B3A-90B0-1069B09E668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74F1C-4D27-4920-B18B-B2FCA6CA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Media Clip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091613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2B6D3-F5A0-4B3A-90B0-1069B09E668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74F1C-4D27-4920-B18B-B2FCA6CA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536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2B6D3-F5A0-4B3A-90B0-1069B09E668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74F1C-4D27-4920-B18B-B2FCA6CA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8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914400" y="1844678"/>
            <a:ext cx="103632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93627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781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6058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495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1574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000046"/>
            </a:gs>
            <a:gs pos="9000">
              <a:srgbClr val="000099"/>
            </a:gs>
            <a:gs pos="16000">
              <a:srgbClr val="000094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74440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8272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7344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5959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09600" y="274641"/>
            <a:ext cx="80264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002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914400" y="1844678"/>
            <a:ext cx="10363200" cy="204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37345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2" y="5257803"/>
            <a:ext cx="5029511" cy="1495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54326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gradFill flip="none" rotWithShape="1">
          <a:gsLst>
            <a:gs pos="0">
              <a:srgbClr val="000046"/>
            </a:gs>
            <a:gs pos="9000">
              <a:srgbClr val="000099"/>
            </a:gs>
            <a:gs pos="16000">
              <a:srgbClr val="000094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41778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0050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20068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7424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8501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9697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5670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84990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00861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3255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45452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2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42950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Clip Ar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098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Media Clip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47932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23539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4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4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0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8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8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8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64099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2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4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4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5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0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2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5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02872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9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0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C2794-7136-46CF-B225-B883660A92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F57F6-C443-4AAB-BE4A-DEA7CCFB9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5257803"/>
            <a:ext cx="5029511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64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0">
          <a:gsLst>
            <a:gs pos="0">
              <a:schemeClr val="bg1">
                <a:gamma/>
                <a:shade val="45490"/>
                <a:invGamma/>
              </a:schemeClr>
            </a:gs>
            <a:gs pos="16000">
              <a:srgbClr val="000094"/>
            </a:gs>
            <a:gs pos="9000">
              <a:schemeClr val="bg1"/>
            </a:gs>
            <a:gs pos="100000">
              <a:schemeClr val="bg1">
                <a:gamma/>
                <a:shade val="4549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953CE-58F8-4296-A9BC-678DE3320F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3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4537-6B35-4E72-8F88-C670148A3E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62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A840-DDB2-47E4-A204-ACBB667990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20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F21B-D3A3-497E-8E65-E58DB018AD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88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7D03-A3A4-4F7F-9DEB-E5C44064D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03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A604-FC61-44F4-99A6-18F90582D2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500546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4064-572E-4F67-B258-231825FD99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71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FFBA-9278-47C6-9155-8421DE0CA6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06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B9EB-8B92-4D8B-AD57-38B24C8507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74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987BE-4E91-464F-8ED1-13562FAB88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90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3F9E-17DE-41AB-B352-871D0C1CF5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6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85D9-0500-4077-B3F7-EE802D2540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27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05FF-9A63-468C-B4C7-BB6A75B8F7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8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27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2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8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222439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251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92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51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7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8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1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15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92ED-9777-FC4E-8784-7C7E43DAA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E813-9AF4-1B48-9ED7-348241DF5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93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2" y="5257803"/>
            <a:ext cx="5029511" cy="1495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466287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000046"/>
            </a:gs>
            <a:gs pos="9000">
              <a:srgbClr val="000099"/>
            </a:gs>
            <a:gs pos="16000">
              <a:srgbClr val="000094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1453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80067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06695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75262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933831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47038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99183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49514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022395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78118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871145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2 Conten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737600" y="6248403"/>
            <a:ext cx="2540000" cy="3077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3700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9"/>
            <a:ext cx="109728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245228"/>
            <a:ext cx="2844800" cy="30777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 kern="0">
                <a:solidFill>
                  <a:sysClr val="windowText" lastClr="000000"/>
                </a:solidFill>
              </a:rPr>
              <a:pPr/>
              <a:t>‹#›</a:t>
            </a:fld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6BFF-83D5-8041-9427-271577CFD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73A4-BB9C-7D4D-909F-ACD23AF4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D420-4705-4F74-BBD6-DA041EFE3412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4E9B-1203-4989-A8ED-98E034022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549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549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CFF57F6-C443-4AAB-BE4A-DEA7CCFB9A17}" type="slidenum">
              <a:rPr lang="en-US" kern="1200">
                <a:solidFill>
                  <a:srgbClr val="FFFFFF"/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18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50692ED-9777-FC4E-8784-7C7E43DAA95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rtl="0"/>
              <a:t>6/28/2019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F4E813-9AF4-1B48-9ED7-348241DF5371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9"/>
            <a:ext cx="109728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245228"/>
            <a:ext cx="2844800" cy="30777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6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75" name="Rectangle 6">
            <a:extLst>
              <a:ext uri="{FF2B5EF4-FFF2-40B4-BE49-F238E27FC236}">
                <a16:creationId xmlns:a16="http://schemas.microsoft.com/office/drawing/2014/main" xmlns="" id="{71345811-25D0-EE40-9A92-7EA65B38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02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436276" name="Line 52">
            <a:extLst>
              <a:ext uri="{FF2B5EF4-FFF2-40B4-BE49-F238E27FC236}">
                <a16:creationId xmlns:a16="http://schemas.microsoft.com/office/drawing/2014/main" xmlns="" id="{6F95FD13-026C-FA45-B9C8-694481663EA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0" y="6096000"/>
            <a:ext cx="12192000" cy="0"/>
          </a:xfrm>
          <a:prstGeom prst="line">
            <a:avLst/>
          </a:prstGeom>
          <a:noFill/>
          <a:ln w="25400">
            <a:solidFill>
              <a:srgbClr val="C50B2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340" name="Rectangle 2">
            <a:extLst>
              <a:ext uri="{FF2B5EF4-FFF2-40B4-BE49-F238E27FC236}">
                <a16:creationId xmlns:a16="http://schemas.microsoft.com/office/drawing/2014/main" xmlns="" id="{D09A6A12-19CF-9642-9A9A-3830C89E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3251" y="120651"/>
            <a:ext cx="10985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xmlns="" id="{B3E96130-231D-5A49-9614-D2C318BC5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3251" y="1238250"/>
            <a:ext cx="109855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36228" name="Text Box 4">
            <a:extLst>
              <a:ext uri="{FF2B5EF4-FFF2-40B4-BE49-F238E27FC236}">
                <a16:creationId xmlns:a16="http://schemas.microsoft.com/office/drawing/2014/main" xmlns="" id="{00AF75FC-538F-7D40-97AC-CE09DE03D7CD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5933095" y="6415089"/>
            <a:ext cx="42960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 b="1">
                <a:solidFill>
                  <a:srgbClr val="FFFFFF"/>
                </a:solidFill>
                <a:latin typeface="Arial" panose="020B0604020202020204" pitchFamily="34" charset="0"/>
              </a:rPr>
              <a:t>Page  </a:t>
            </a:r>
            <a:fld id="{3F7E567A-5B97-7C46-8B12-91260C171FC0}" type="slidenum">
              <a:rPr lang="en-US" altLang="en-US" sz="800" b="1">
                <a:solidFill>
                  <a:srgbClr val="FFFFFF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557440F6-F8BF-DD4A-BB83-B1CBF52B105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578205" y="6692465"/>
            <a:ext cx="180896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0" rIns="0" bIns="0" anchor="ctr">
            <a:spAutoFit/>
          </a:bodyPr>
          <a:lstStyle>
            <a:lvl1pPr defTabSz="865188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xxx00.#####.ppt  </a:t>
            </a:r>
            <a:fld id="{3B76BCFE-171D-E74D-AD34-E7C8042F7198}" type="datetime9"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pPr algn="r"/>
              <a:t>6/28/2019 4:23:50 PM</a:t>
            </a:fld>
            <a:endParaRPr lang="en-US" altLang="en-US" sz="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Content Placeholder 5" descr="TCH_Logo_Small.jpg">
            <a:extLst>
              <a:ext uri="{FF2B5EF4-FFF2-40B4-BE49-F238E27FC236}">
                <a16:creationId xmlns:a16="http://schemas.microsoft.com/office/drawing/2014/main" xmlns="" id="{2EB10C06-05DB-2B42-9BF8-02CC28C39C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75" b="-23375"/>
          <a:stretch>
            <a:fillRect/>
          </a:stretch>
        </p:blipFill>
        <p:spPr bwMode="auto">
          <a:xfrm>
            <a:off x="8839200" y="6192838"/>
            <a:ext cx="1828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BCM_Logo_Spot.eps">
            <a:extLst>
              <a:ext uri="{FF2B5EF4-FFF2-40B4-BE49-F238E27FC236}">
                <a16:creationId xmlns:a16="http://schemas.microsoft.com/office/drawing/2014/main" xmlns="" id="{7DBC0D08-AA3C-BA49-B3C5-6E2E61CD18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6300789"/>
            <a:ext cx="1117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48">
            <a:extLst>
              <a:ext uri="{FF2B5EF4-FFF2-40B4-BE49-F238E27FC236}">
                <a16:creationId xmlns:a16="http://schemas.microsoft.com/office/drawing/2014/main" xmlns="" id="{C5F3F5AF-3B66-3348-9B0F-B19F443CA28B}"/>
              </a:ext>
            </a:extLst>
          </p:cNvPr>
          <p:cNvSpPr txBox="1">
            <a:spLocks/>
          </p:cNvSpPr>
          <p:nvPr/>
        </p:nvSpPr>
        <p:spPr bwMode="auto">
          <a:xfrm>
            <a:off x="101601" y="6467475"/>
            <a:ext cx="30099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600" i="1">
                <a:solidFill>
                  <a:srgbClr val="5F5F5F"/>
                </a:solidFill>
                <a:latin typeface="Arial" charset="0"/>
              </a:rPr>
              <a:t>Pediatrics </a:t>
            </a:r>
          </a:p>
        </p:txBody>
      </p:sp>
    </p:spTree>
    <p:extLst>
      <p:ext uri="{BB962C8B-B14F-4D97-AF65-F5344CB8AC3E}">
        <p14:creationId xmlns:p14="http://schemas.microsoft.com/office/powerpoint/2010/main" val="4033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9pPr>
    </p:titleStyle>
    <p:bodyStyle>
      <a:lvl1pPr marL="111125" indent="-111125" algn="l" rtl="0" eaLnBrk="0" fontAlgn="base" hangingPunct="0">
        <a:spcBef>
          <a:spcPct val="100000"/>
        </a:spcBef>
        <a:spcAft>
          <a:spcPct val="36000"/>
        </a:spcAft>
        <a:buClr>
          <a:schemeClr val="bg1"/>
        </a:buClr>
        <a:buChar char="•"/>
        <a:defRPr sz="2800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marL="573088" indent="-111125" algn="l" rtl="0" eaLnBrk="0" fontAlgn="base" hangingPunct="0">
        <a:spcBef>
          <a:spcPct val="0"/>
        </a:spcBef>
        <a:spcAft>
          <a:spcPct val="45000"/>
        </a:spcAft>
        <a:buClr>
          <a:schemeClr val="bg1"/>
        </a:buClr>
        <a:buFont typeface="Calibri" panose="020F0502020204030204" pitchFamily="34" charset="0"/>
        <a:buChar char="‐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2pPr>
      <a:lvl3pPr marL="1025525" indent="-111125" algn="l" rtl="0" eaLnBrk="0" fontAlgn="base" hangingPunct="0">
        <a:spcBef>
          <a:spcPct val="0"/>
        </a:spcBef>
        <a:spcAft>
          <a:spcPct val="45000"/>
        </a:spcAft>
        <a:buClr>
          <a:schemeClr val="bg1"/>
        </a:buClr>
        <a:buChar char="•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3pPr>
      <a:lvl4pPr marL="1766888" indent="6350" algn="l" rtl="0" eaLnBrk="0" fontAlgn="base" hangingPunct="0">
        <a:spcBef>
          <a:spcPct val="50000"/>
        </a:spcBef>
        <a:spcAft>
          <a:spcPct val="0"/>
        </a:spcAft>
        <a:buClr>
          <a:srgbClr val="808080"/>
        </a:buClr>
        <a:buChar char="•"/>
        <a:defRPr sz="2200">
          <a:solidFill>
            <a:srgbClr val="808080"/>
          </a:solidFill>
          <a:latin typeface="+mn-lt"/>
          <a:ea typeface="Geneva" pitchFamily="-68" charset="-128"/>
          <a:cs typeface="Geneva" charset="0"/>
        </a:defRPr>
      </a:lvl4pPr>
      <a:lvl5pPr marL="2149475" indent="-20320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  <a:cs typeface="Geneva" charset="0"/>
        </a:defRPr>
      </a:lvl5pPr>
      <a:lvl6pPr marL="26066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6pPr>
      <a:lvl7pPr marL="30638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7pPr>
      <a:lvl8pPr marL="35210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8pPr>
      <a:lvl9pPr marL="39782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 userDrawn="1"/>
        </p:nvSpPr>
        <p:spPr bwMode="black">
          <a:xfrm>
            <a:off x="603251" y="-17900"/>
            <a:ext cx="10985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Tx/>
              <a:defRPr/>
            </a:pPr>
            <a:r>
              <a:rPr lang="en-US" sz="3600" b="1" kern="0">
                <a:solidFill>
                  <a:srgbClr val="FFFFFF"/>
                </a:solidFill>
                <a:latin typeface="Arial"/>
                <a:cs typeface="Geneva" charset="0"/>
              </a:rPr>
              <a:t>Click to edit Master title style</a:t>
            </a:r>
            <a:endParaRPr lang="en-US" sz="3600" b="1" kern="0" dirty="0">
              <a:solidFill>
                <a:srgbClr val="FFFFFF"/>
              </a:solidFill>
              <a:latin typeface="Arial"/>
              <a:cs typeface="Geneva" charset="0"/>
            </a:endParaRPr>
          </a:p>
        </p:txBody>
      </p:sp>
      <p:cxnSp>
        <p:nvCxnSpPr>
          <p:cNvPr id="10" name="Line 52"/>
          <p:cNvCxnSpPr>
            <a:cxnSpLocks noChangeShapeType="1"/>
          </p:cNvCxnSpPr>
          <p:nvPr userDrawn="1"/>
        </p:nvCxnSpPr>
        <p:spPr bwMode="auto">
          <a:xfrm flipH="1" flipV="1">
            <a:off x="-651" y="923900"/>
            <a:ext cx="12192651" cy="1"/>
          </a:xfrm>
          <a:prstGeom prst="line">
            <a:avLst/>
          </a:prstGeom>
          <a:noFill/>
          <a:ln w="25400">
            <a:solidFill>
              <a:srgbClr val="C50B2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3251" y="41140"/>
            <a:ext cx="10985500" cy="7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CH-Pref_Vert_Lockup_4c_150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98" y="6075484"/>
            <a:ext cx="867515" cy="595481"/>
          </a:xfrm>
          <a:prstGeom prst="rect">
            <a:avLst/>
          </a:prstGeom>
        </p:spPr>
      </p:pic>
      <p:pic>
        <p:nvPicPr>
          <p:cNvPr id="13" name="Picture 12" descr="intranet-logo-blue-noTaglin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77" y="6075484"/>
            <a:ext cx="616214" cy="5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9pPr>
    </p:titleStyle>
    <p:bodyStyle>
      <a:lvl1pPr marL="234950" indent="-234950" algn="l" rtl="0" eaLnBrk="1" fontAlgn="base" hangingPunct="1">
        <a:spcBef>
          <a:spcPct val="100000"/>
        </a:spcBef>
        <a:spcAft>
          <a:spcPct val="36000"/>
        </a:spcAft>
        <a:buClr>
          <a:schemeClr val="bg1"/>
        </a:buClr>
        <a:buChar char="•"/>
        <a:defRPr sz="2800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marL="623888" indent="-161925" algn="l" rtl="0" eaLnBrk="1" fontAlgn="base" hangingPunct="1">
        <a:spcBef>
          <a:spcPct val="0"/>
        </a:spcBef>
        <a:spcAft>
          <a:spcPct val="45000"/>
        </a:spcAft>
        <a:buClr>
          <a:schemeClr val="bg1"/>
        </a:buClr>
        <a:buFont typeface="Calibri" charset="0"/>
        <a:buChar char="‐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2pPr>
      <a:lvl3pPr marL="1081088" indent="-166688" algn="l" rtl="0" eaLnBrk="1" fontAlgn="base" hangingPunct="1">
        <a:spcBef>
          <a:spcPct val="0"/>
        </a:spcBef>
        <a:spcAft>
          <a:spcPct val="45000"/>
        </a:spcAft>
        <a:buClr>
          <a:schemeClr val="bg1"/>
        </a:buClr>
        <a:buChar char="•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3pPr>
      <a:lvl4pPr marL="1766888" indent="6350" algn="l" rtl="0" eaLnBrk="1" fontAlgn="base" hangingPunct="1">
        <a:spcBef>
          <a:spcPct val="50000"/>
        </a:spcBef>
        <a:spcAft>
          <a:spcPct val="0"/>
        </a:spcAft>
        <a:buClr>
          <a:srgbClr val="808080"/>
        </a:buClr>
        <a:buChar char="•"/>
        <a:defRPr sz="2200">
          <a:solidFill>
            <a:srgbClr val="808080"/>
          </a:solidFill>
          <a:latin typeface="+mn-lt"/>
          <a:ea typeface="Geneva" pitchFamily="-68" charset="-128"/>
          <a:cs typeface="Geneva" charset="0"/>
        </a:defRPr>
      </a:lvl4pPr>
      <a:lvl5pPr marL="21494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  <a:cs typeface="Geneva" charset="0"/>
        </a:defRPr>
      </a:lvl5pPr>
      <a:lvl6pPr marL="26066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6pPr>
      <a:lvl7pPr marL="30638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7pPr>
      <a:lvl8pPr marL="35210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8pPr>
      <a:lvl9pPr marL="39782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%20agcabrera@bcm.edu" TargetMode="Externa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pitchFamily="34" charset="0"/>
              </a:rPr>
              <a:t>Society of Pediatric Cardiology Training Program Directors</a:t>
            </a:r>
            <a:br>
              <a:rPr lang="en-US" dirty="0">
                <a:latin typeface="Tahoma" pitchFamily="34" charset="0"/>
              </a:rPr>
            </a:br>
            <a:r>
              <a:rPr lang="en-US" dirty="0">
                <a:latin typeface="Tahoma" pitchFamily="34" charset="0"/>
              </a:rPr>
              <a:t>AAP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400800" cy="1752600"/>
          </a:xfrm>
        </p:spPr>
        <p:txBody>
          <a:bodyPr/>
          <a:lstStyle/>
          <a:p>
            <a:pPr eaLnBrk="1" hangingPunct="1"/>
            <a:endParaRPr lang="en-US" sz="2800" dirty="0">
              <a:latin typeface="Tahoma" pitchFamily="34" charset="0"/>
            </a:endParaRPr>
          </a:p>
          <a:p>
            <a:pPr eaLnBrk="1" hangingPunct="1"/>
            <a:r>
              <a:rPr lang="en-US" sz="2800" dirty="0">
                <a:latin typeface="Tahoma" pitchFamily="34" charset="0"/>
              </a:rPr>
              <a:t>March 15</a:t>
            </a:r>
            <a:r>
              <a:rPr lang="en-US" sz="2800" baseline="30000" dirty="0">
                <a:latin typeface="Tahoma" pitchFamily="34" charset="0"/>
              </a:rPr>
              <a:t>th</a:t>
            </a:r>
            <a:r>
              <a:rPr lang="en-US" sz="2800" dirty="0">
                <a:latin typeface="Tahoma" pitchFamily="34" charset="0"/>
              </a:rPr>
              <a:t>, 2019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304803"/>
            <a:ext cx="377213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8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Society of Pediatric Cardiology Training Program Directors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March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01C9F9-A33E-1642-96B1-63FC4A83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7"/>
          <a:stretch/>
        </p:blipFill>
        <p:spPr>
          <a:xfrm>
            <a:off x="9826906" y="5946009"/>
            <a:ext cx="1867704" cy="7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01C9F9-A33E-1642-96B1-63FC4A83D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7"/>
          <a:stretch/>
        </p:blipFill>
        <p:spPr>
          <a:xfrm>
            <a:off x="9826906" y="5946009"/>
            <a:ext cx="1867704" cy="755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B671C43-F2D5-4449-BA81-0644590D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0438"/>
            <a:ext cx="10515600" cy="1325563"/>
          </a:xfrm>
        </p:spPr>
        <p:txBody>
          <a:bodyPr/>
          <a:lstStyle/>
          <a:p>
            <a:r>
              <a:rPr lang="en-US" dirty="0"/>
              <a:t>SPCTPD Secretary/Treasurer Report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B191967-D990-9043-8334-39074B8A6F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54065" y="1287048"/>
          <a:ext cx="6483870" cy="539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15445">
                  <a:extLst>
                    <a:ext uri="{9D8B030D-6E8A-4147-A177-3AD203B41FA5}">
                      <a16:colId xmlns:a16="http://schemas.microsoft.com/office/drawing/2014/main" xmlns="" val="1576585707"/>
                    </a:ext>
                  </a:extLst>
                </a:gridCol>
                <a:gridCol w="1003018">
                  <a:extLst>
                    <a:ext uri="{9D8B030D-6E8A-4147-A177-3AD203B41FA5}">
                      <a16:colId xmlns:a16="http://schemas.microsoft.com/office/drawing/2014/main" xmlns="" val="3574407508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xmlns="" val="1460818025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xmlns="" val="2841363819"/>
                    </a:ext>
                  </a:extLst>
                </a:gridCol>
              </a:tblGrid>
              <a:tr h="2680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FY 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FY 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July 1, 2018-March</a:t>
                      </a:r>
                      <a:r>
                        <a:rPr lang="en-US" sz="1400" baseline="0" dirty="0"/>
                        <a:t> 14, 2019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55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622524"/>
                  </a:ext>
                </a:extLst>
              </a:tr>
              <a:tr h="265479">
                <a:tc>
                  <a:txBody>
                    <a:bodyPr/>
                    <a:lstStyle/>
                    <a:p>
                      <a:r>
                        <a:rPr lang="en-US" sz="1400" dirty="0"/>
                        <a:t>       Dues</a:t>
                      </a:r>
                    </a:p>
                    <a:p>
                      <a:r>
                        <a:rPr lang="en-US" sz="1400" dirty="0"/>
                        <a:t>       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3,900</a:t>
                      </a:r>
                    </a:p>
                    <a:p>
                      <a:pPr algn="r"/>
                      <a:r>
                        <a:rPr lang="en-US" sz="1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2,160</a:t>
                      </a:r>
                    </a:p>
                    <a:p>
                      <a:pPr algn="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/>
                        <a:t>4,213.90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1503531"/>
                  </a:ext>
                </a:extLst>
              </a:tr>
              <a:tr h="278179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3,952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4,213.90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667980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14523"/>
                  </a:ext>
                </a:extLst>
              </a:tr>
              <a:tr h="293419">
                <a:tc>
                  <a:txBody>
                    <a:bodyPr/>
                    <a:lstStyle/>
                    <a:p>
                      <a:r>
                        <a:rPr lang="en-US" sz="1400" b="1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21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  </a:t>
                      </a:r>
                      <a:r>
                        <a:rPr lang="en-US" sz="1400" b="1" dirty="0"/>
                        <a:t>Professional societies</a:t>
                      </a:r>
                    </a:p>
                    <a:p>
                      <a:r>
                        <a:rPr lang="en-US" sz="1400" dirty="0"/>
                        <a:t>             </a:t>
                      </a:r>
                      <a:r>
                        <a:rPr lang="en-US" sz="1400" dirty="0" err="1"/>
                        <a:t>CoPS</a:t>
                      </a:r>
                      <a:r>
                        <a:rPr lang="en-US" sz="1400" dirty="0"/>
                        <a:t> dues</a:t>
                      </a:r>
                    </a:p>
                    <a:p>
                      <a:r>
                        <a:rPr lang="en-US" sz="1400" dirty="0"/>
                        <a:t>             </a:t>
                      </a:r>
                      <a:r>
                        <a:rPr lang="en-US" sz="1400" dirty="0" err="1"/>
                        <a:t>CoPS</a:t>
                      </a:r>
                      <a:r>
                        <a:rPr lang="en-US" sz="1400" dirty="0"/>
                        <a:t> meeting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750</a:t>
                      </a:r>
                    </a:p>
                    <a:p>
                      <a:pPr algn="r"/>
                      <a:r>
                        <a:rPr lang="en-US" sz="1400" dirty="0"/>
                        <a:t>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750</a:t>
                      </a:r>
                    </a:p>
                    <a:p>
                      <a:pPr algn="r"/>
                      <a:r>
                        <a:rPr lang="en-US" sz="1400" dirty="0"/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04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 </a:t>
                      </a:r>
                      <a:r>
                        <a:rPr lang="en-US" sz="1400" b="1" dirty="0"/>
                        <a:t>Technology</a:t>
                      </a:r>
                    </a:p>
                    <a:p>
                      <a:r>
                        <a:rPr lang="en-US" sz="1400" dirty="0"/>
                        <a:t>             Wild Apricot fees</a:t>
                      </a:r>
                    </a:p>
                    <a:p>
                      <a:r>
                        <a:rPr lang="en-US" sz="1400" dirty="0"/>
                        <a:t>              Domain registration</a:t>
                      </a:r>
                    </a:p>
                    <a:p>
                      <a:r>
                        <a:rPr lang="en-US" sz="1400" dirty="0"/>
                        <a:t>              Survey monkey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23</a:t>
                      </a:r>
                    </a:p>
                    <a:p>
                      <a:pPr algn="r"/>
                      <a:r>
                        <a:rPr lang="en-US" sz="1400" dirty="0"/>
                        <a:t>13</a:t>
                      </a:r>
                    </a:p>
                    <a:p>
                      <a:pPr algn="r"/>
                      <a:r>
                        <a:rPr lang="en-US" sz="14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779</a:t>
                      </a:r>
                    </a:p>
                    <a:p>
                      <a:pPr algn="r"/>
                      <a:r>
                        <a:rPr lang="en-US" sz="1400" dirty="0"/>
                        <a:t>54</a:t>
                      </a:r>
                    </a:p>
                    <a:p>
                      <a:pPr algn="r"/>
                      <a:r>
                        <a:rPr lang="en-US" sz="1400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1,001.16</a:t>
                      </a:r>
                    </a:p>
                    <a:p>
                      <a:pPr algn="r"/>
                      <a:r>
                        <a:rPr lang="en-US" sz="1400" dirty="0"/>
                        <a:t>125.85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07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  </a:t>
                      </a:r>
                      <a:r>
                        <a:rPr lang="en-US" sz="1400" b="1" dirty="0"/>
                        <a:t>Administrative/Miscellaneous</a:t>
                      </a:r>
                    </a:p>
                    <a:p>
                      <a:r>
                        <a:rPr lang="en-US" sz="1400" dirty="0"/>
                        <a:t>              SPCTPD Board expenses</a:t>
                      </a:r>
                    </a:p>
                    <a:p>
                      <a:r>
                        <a:rPr lang="en-US" sz="1400" dirty="0"/>
                        <a:t>              Administrative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174</a:t>
                      </a:r>
                    </a:p>
                    <a:p>
                      <a:pPr algn="r"/>
                      <a:r>
                        <a:rPr lang="en-US" sz="1400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-</a:t>
                      </a:r>
                    </a:p>
                    <a:p>
                      <a:pPr algn="r"/>
                      <a:r>
                        <a:rPr lang="en-US" sz="1400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  <a:p>
                      <a:pPr algn="r"/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821944"/>
                  </a:ext>
                </a:extLst>
              </a:tr>
              <a:tr h="288339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2,127.01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9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Account Balance as of Oct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16,047.96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17,541.16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Current balance: </a:t>
                      </a:r>
                    </a:p>
                    <a:p>
                      <a:pPr algn="r"/>
                      <a:r>
                        <a:rPr lang="en-US" sz="1400" dirty="0"/>
                        <a:t>17,811.62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93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58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01C9F9-A33E-1642-96B1-63FC4A83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7"/>
          <a:stretch/>
        </p:blipFill>
        <p:spPr>
          <a:xfrm>
            <a:off x="9826906" y="5946009"/>
            <a:ext cx="1867704" cy="755732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F039FFCE-A536-F840-8823-BEEDFA08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0438"/>
            <a:ext cx="10515600" cy="1325563"/>
          </a:xfrm>
        </p:spPr>
        <p:txBody>
          <a:bodyPr/>
          <a:lstStyle/>
          <a:p>
            <a:r>
              <a:rPr lang="en-US" dirty="0"/>
              <a:t>SPCTPD Secretary/Treasurer Report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363259" y="10335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97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01C9F9-A33E-1642-96B1-63FC4A83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7"/>
          <a:stretch/>
        </p:blipFill>
        <p:spPr>
          <a:xfrm>
            <a:off x="9826906" y="5946009"/>
            <a:ext cx="1867704" cy="7557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7817A1-6833-D140-9452-4868A920E845}"/>
              </a:ext>
            </a:extLst>
          </p:cNvPr>
          <p:cNvSpPr/>
          <p:nvPr/>
        </p:nvSpPr>
        <p:spPr>
          <a:xfrm>
            <a:off x="609600" y="1704976"/>
            <a:ext cx="105489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Lindsey joined the SPCTPD as an administrative assistant in 2018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Developed and populated SPCTPD website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Managing collection of dues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Handles posts and assisted with personalization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Gathered data for National Fellow Registry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Manages Wild Apricot Account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Lindsay works with Children's National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8EF4163F-038C-794F-97AA-52DFC78E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0438"/>
            <a:ext cx="10515600" cy="1325563"/>
          </a:xfrm>
        </p:spPr>
        <p:txBody>
          <a:bodyPr/>
          <a:lstStyle/>
          <a:p>
            <a:r>
              <a:rPr lang="en-US" dirty="0"/>
              <a:t>Administrative support: Lindsay Attaway</a:t>
            </a:r>
          </a:p>
        </p:txBody>
      </p:sp>
    </p:spTree>
    <p:extLst>
      <p:ext uri="{BB962C8B-B14F-4D97-AF65-F5344CB8AC3E}">
        <p14:creationId xmlns:p14="http://schemas.microsoft.com/office/powerpoint/2010/main" val="113542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Q10: What format would you most like to see for future SPCTPD meetings?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table786960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420888"/>
            <a:ext cx="79208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6A67B-2DC4-3248-B6CE-9A5E67E3A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4127"/>
            <a:ext cx="9144000" cy="23876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BCM Fellows College      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QI Module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7DDE9-E66B-CB4E-8C77-55B2E74D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2321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by, Antonio G. Cabrera, MD, FAAP, FACC FAHA</a:t>
            </a:r>
          </a:p>
        </p:txBody>
      </p:sp>
    </p:spTree>
    <p:extLst>
      <p:ext uri="{BB962C8B-B14F-4D97-AF65-F5344CB8AC3E}">
        <p14:creationId xmlns:p14="http://schemas.microsoft.com/office/powerpoint/2010/main" val="154356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790EC7AE-A2B5-8F40-8709-73ED9D0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Mission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A76E9D0A-670D-F543-9095-94BA4215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Fellows College QI Module aims to expose  fellows in-training to the fundamentals of QI methodology and assists them towards the demonstration of the actual knowledge gained on QI methods steering them towards self directed QI initiatives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This is done by providing local-direct and departmental indirect coaching and feedback by QI clinician and non-clinician experts</a:t>
            </a:r>
          </a:p>
        </p:txBody>
      </p:sp>
    </p:spTree>
    <p:extLst>
      <p:ext uri="{BB962C8B-B14F-4D97-AF65-F5344CB8AC3E}">
        <p14:creationId xmlns:p14="http://schemas.microsoft.com/office/powerpoint/2010/main" val="61499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F73EC324-616A-D64E-8917-388926F6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70D606-DC47-234D-A96F-2BE0A5F39F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3250" y="1238250"/>
          <a:ext cx="10985500" cy="4848227"/>
        </p:xfrm>
        <a:graphic>
          <a:graphicData uri="http://schemas.openxmlformats.org/drawingml/2006/table">
            <a:tbl>
              <a:tblPr/>
              <a:tblGrid>
                <a:gridCol w="1322872">
                  <a:extLst>
                    <a:ext uri="{9D8B030D-6E8A-4147-A177-3AD203B41FA5}">
                      <a16:colId xmlns:a16="http://schemas.microsoft.com/office/drawing/2014/main" xmlns="" val="3159092245"/>
                    </a:ext>
                  </a:extLst>
                </a:gridCol>
                <a:gridCol w="1510987">
                  <a:extLst>
                    <a:ext uri="{9D8B030D-6E8A-4147-A177-3AD203B41FA5}">
                      <a16:colId xmlns:a16="http://schemas.microsoft.com/office/drawing/2014/main" xmlns="" val="327130402"/>
                    </a:ext>
                  </a:extLst>
                </a:gridCol>
                <a:gridCol w="3078610">
                  <a:extLst>
                    <a:ext uri="{9D8B030D-6E8A-4147-A177-3AD203B41FA5}">
                      <a16:colId xmlns:a16="http://schemas.microsoft.com/office/drawing/2014/main" xmlns="" val="110563235"/>
                    </a:ext>
                  </a:extLst>
                </a:gridCol>
                <a:gridCol w="5073031">
                  <a:extLst>
                    <a:ext uri="{9D8B030D-6E8A-4147-A177-3AD203B41FA5}">
                      <a16:colId xmlns:a16="http://schemas.microsoft.com/office/drawing/2014/main" xmlns="" val="3455955883"/>
                    </a:ext>
                  </a:extLst>
                </a:gridCol>
              </a:tblGrid>
              <a:tr h="636588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Session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Date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Session Title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Goals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62432"/>
                  </a:ext>
                </a:extLst>
              </a:tr>
              <a:tr h="492125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12/17/15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Introduction to QI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Review QI Fundamentals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464159"/>
                  </a:ext>
                </a:extLst>
              </a:tr>
              <a:tr h="677863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1/19/16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SMART Aim Workshop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Write SMART Aim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618345"/>
                  </a:ext>
                </a:extLst>
              </a:tr>
              <a:tr h="1211263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2/16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Measures and Data Display Workshop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Determine project measures and how to display them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411274"/>
                  </a:ext>
                </a:extLst>
              </a:tr>
              <a:tr h="847725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3/16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Project Draft Presentations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Present project outline for critical feedback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498479"/>
                  </a:ext>
                </a:extLst>
              </a:tr>
              <a:tr h="982663"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5/24 – 5/25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6/7 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Project Result Presentations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100000"/>
                        </a:spcBef>
                        <a:spcAft>
                          <a:spcPct val="36000"/>
                        </a:spcAft>
                        <a:buClr>
                          <a:schemeClr val="bg1"/>
                        </a:buCl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Aft>
                          <a:spcPct val="45000"/>
                        </a:spcAft>
                        <a:buClr>
                          <a:schemeClr val="bg1"/>
                        </a:buClr>
                        <a:buFont typeface="Calibri" panose="020F0502020204030204" pitchFamily="34" charset="0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2pPr>
                      <a:lvl3pPr>
                        <a:spcAft>
                          <a:spcPct val="45000"/>
                        </a:spcAft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2000">
                          <a:solidFill>
                            <a:srgbClr val="808080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5pPr>
                      <a:lvl6pPr marL="4572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6pPr>
                      <a:lvl7pPr marL="914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7pPr>
                      <a:lvl8pPr marL="1371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8pPr>
                      <a:lvl9pPr marL="18288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anose="020B0503030404040204" pitchFamily="34" charset="0"/>
                          <a:cs typeface="Geneva" panose="020B05030304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Present results after 1-2 PDSA cycles</a:t>
                      </a:r>
                    </a:p>
                  </a:txBody>
                  <a:tcPr marL="87370" marR="8737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46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Less time to train</a:t>
            </a:r>
            <a:r>
              <a:rPr lang="mr-IN" sz="4000" dirty="0">
                <a:cs typeface="Arial"/>
              </a:rPr>
              <a:t>…</a:t>
            </a:r>
            <a:r>
              <a:rPr lang="en-US" sz="4000" dirty="0">
                <a:cs typeface="Arial"/>
              </a:rPr>
              <a:t>...less time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544" y="1098703"/>
            <a:ext cx="11096913" cy="17016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500" dirty="0"/>
              <a:t>The ACGME and ABP have suggested that certain common activities should be achieved by all graduating fellows. One of these is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000" b="1" i="1" dirty="0"/>
              <a:t>Engage in scholarly activities through the discovery, application, and dissemination of new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2"/>
          <a:stretch/>
        </p:blipFill>
        <p:spPr>
          <a:xfrm>
            <a:off x="4340351" y="5974080"/>
            <a:ext cx="5876545" cy="859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60" y="2840057"/>
            <a:ext cx="1794510" cy="954107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Year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Think about a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1580" y="2823210"/>
            <a:ext cx="3322320" cy="1323439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Year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Decide on a project, typically retrospective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Start collecting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0810" y="2823210"/>
            <a:ext cx="3637027" cy="1323439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Year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Collect more 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Spend last 3-6 months analyzing, writing abstract, trying to write manuscript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280" y="4363819"/>
            <a:ext cx="4335526" cy="1610697"/>
          </a:xfrm>
          <a:prstGeom prst="rect">
            <a:avLst/>
          </a:prstGeom>
          <a:noFill/>
          <a:ln w="57150">
            <a:solidFill>
              <a:srgbClr val="B10A0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Many repeated obstacles/ errors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Unmotivated/inexperienced mentor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Descriptive project (hard to publish)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Wrong format of tables/data for analysis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Collect too many variables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200400" y="3257550"/>
            <a:ext cx="445770" cy="3771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-68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189470" y="3204894"/>
            <a:ext cx="445770" cy="3771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-6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04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 bwMode="auto">
          <a:xfrm flipV="1">
            <a:off x="10216896" y="3368862"/>
            <a:ext cx="9015" cy="1307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10724110" y="4634926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9305064" y="4411383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7618606" y="4436653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012868" y="3390778"/>
            <a:ext cx="9015" cy="1307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18650" y="4634926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29885" y="4421566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645024" y="4668990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340224" y="4391086"/>
            <a:ext cx="896" cy="257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RIFT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544" y="1098703"/>
            <a:ext cx="11492056" cy="47077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500" dirty="0"/>
              <a:t>Goal to “skip” data collection to move through the meat of a project quickly, and learn lessons early in fellowship to apply to next study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100" b="1" dirty="0"/>
              <a:t>Use Database from some source in which data is already collected 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2"/>
          <a:stretch/>
        </p:blipFill>
        <p:spPr>
          <a:xfrm>
            <a:off x="4340351" y="5974080"/>
            <a:ext cx="5876545" cy="85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21534"/>
            <a:ext cx="1844040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Selecting a mentor/Project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51" y="4832040"/>
            <a:ext cx="1950720" cy="1785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Fellows bring project ideas for discussion, refinement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1480" y="4648200"/>
            <a:ext cx="11177271" cy="152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30624" y="2546361"/>
            <a:ext cx="2009727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Creating data tables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Operationalizing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6696" y="4832040"/>
            <a:ext cx="4677584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4-7: Workshops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Stats: Descriptive stats,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Univariable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analysis, Multivariable analysis (SPSS)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8793" y="2532988"/>
            <a:ext cx="1605319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Preparing an 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21872" y="2541378"/>
            <a:ext cx="2500455" cy="8617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Writing a manuscript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4708" y="4816316"/>
            <a:ext cx="2817447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10-11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Fellows present projects with feedback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5552" y="3510464"/>
            <a:ext cx="1357455" cy="10156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AAP abstract deadline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1559" y="3512106"/>
            <a:ext cx="1357455" cy="10156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AHA abstract deadline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62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b="1" dirty="0"/>
              <a:t>Conference Details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Friday March 15</a:t>
            </a:r>
            <a:r>
              <a:rPr lang="en-US" sz="3200" b="1" baseline="30000" dirty="0"/>
              <a:t>th</a:t>
            </a:r>
            <a:r>
              <a:rPr lang="en-US" sz="3200" b="1" dirty="0"/>
              <a:t> ,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11:30 - 1:00 PM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Sheraton New Orleans, Bacchus Room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Access Code:</a:t>
            </a:r>
            <a:br>
              <a:rPr lang="en-US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013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RIFT results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950503" y="1050127"/>
          <a:ext cx="5837308" cy="376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788" y="5762524"/>
            <a:ext cx="993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Started for first year fellows 2013-2014 (Class of 2016), first year of graduates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0071651" y="4925625"/>
            <a:ext cx="0" cy="660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04191" y="1050128"/>
          <a:ext cx="5347252" cy="376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4220816" y="4925626"/>
            <a:ext cx="0" cy="660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3331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500"/>
            <a:ext cx="10515600" cy="1325563"/>
          </a:xfrm>
        </p:spPr>
        <p:txBody>
          <a:bodyPr/>
          <a:lstStyle/>
          <a:p>
            <a:r>
              <a:rPr lang="en-US" dirty="0"/>
              <a:t>Zoom meeting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52868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500" dirty="0"/>
              <a:t>Or iPhone one-tap: 4086380968,484911349# 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500" dirty="0"/>
              <a:t>Or Telephone:</a:t>
            </a:r>
          </a:p>
          <a:p>
            <a:pPr marL="0" indent="0" algn="ctr">
              <a:buNone/>
            </a:pPr>
            <a:r>
              <a:rPr lang="en-US" sz="3500" dirty="0"/>
              <a:t>    Dial:</a:t>
            </a:r>
          </a:p>
          <a:p>
            <a:pPr marL="0" indent="0" algn="ctr">
              <a:buNone/>
            </a:pPr>
            <a:r>
              <a:rPr lang="en-US" sz="3500" dirty="0"/>
              <a:t>    In Houston:  713-798-9666</a:t>
            </a:r>
          </a:p>
          <a:p>
            <a:pPr marL="0" indent="0" algn="ctr">
              <a:buNone/>
            </a:pPr>
            <a:r>
              <a:rPr lang="en-US" sz="3500" dirty="0"/>
              <a:t>    +1 669 900 6833 (US Toll)</a:t>
            </a:r>
          </a:p>
          <a:p>
            <a:pPr marL="0" indent="0" algn="ctr">
              <a:buNone/>
            </a:pPr>
            <a:r>
              <a:rPr lang="en-US" sz="3500" dirty="0"/>
              <a:t>    +1 646 876 9923 (US Toll)</a:t>
            </a:r>
          </a:p>
          <a:p>
            <a:pPr marL="0" indent="0" algn="ctr">
              <a:buNone/>
            </a:pPr>
            <a:r>
              <a:rPr lang="en-US" sz="3500" dirty="0"/>
              <a:t>    877 369 0926 (US Toll Free)</a:t>
            </a:r>
          </a:p>
          <a:p>
            <a:pPr marL="0" indent="0" algn="ctr">
              <a:buNone/>
            </a:pPr>
            <a:r>
              <a:rPr lang="en-US" sz="3500" dirty="0"/>
              <a:t>    Meeting ID: 484 911 349</a:t>
            </a:r>
          </a:p>
          <a:p>
            <a:pPr marL="0" indent="0" algn="ctr">
              <a:buNone/>
            </a:pPr>
            <a:r>
              <a:rPr lang="en-US" sz="3500" dirty="0"/>
              <a:t>    * International numbers available: https://</a:t>
            </a:r>
            <a:r>
              <a:rPr lang="en-US" sz="3500" dirty="0" err="1"/>
              <a:t>zoom.us</a:t>
            </a:r>
            <a:r>
              <a:rPr lang="en-US" sz="3500" dirty="0"/>
              <a:t>/u/aAjdTIZ2n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500" dirty="0"/>
              <a:t>Or a H.323/SIP room system:</a:t>
            </a:r>
          </a:p>
          <a:p>
            <a:pPr marL="0" indent="0" algn="ctr">
              <a:buNone/>
            </a:pPr>
            <a:r>
              <a:rPr lang="en-US" sz="3500" dirty="0"/>
              <a:t>    H.323: 162.255.37.11 (US West) or 162.255.36.11 (US East) </a:t>
            </a:r>
          </a:p>
          <a:p>
            <a:pPr marL="0" indent="0" algn="ctr">
              <a:buNone/>
            </a:pPr>
            <a:r>
              <a:rPr lang="en-US" sz="3500" dirty="0"/>
              <a:t>    Meeting ID: 484 911 349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500" dirty="0"/>
              <a:t>    SIP: 484911349@zoomcrc.com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4419603" y="631768"/>
            <a:ext cx="5562601" cy="1143000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r>
              <a:rPr sz="2000" dirty="0">
                <a:solidFill>
                  <a:schemeClr val="bg1"/>
                </a:solidFill>
              </a:rPr>
              <a:t>Today’s Agenda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chemeClr val="bg1"/>
                </a:solidFill>
              </a:rPr>
              <a:t>11:30 - 1:00 PM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Sheraton New Orleans, Bacchus Room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1981200" y="994772"/>
            <a:ext cx="8610600" cy="580069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-Welcome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-The SPCTPD: organization and elections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</a:t>
            </a:r>
            <a:r>
              <a:rPr lang="en-US" sz="2800" b="1" dirty="0" err="1">
                <a:solidFill>
                  <a:schemeClr val="bg1"/>
                </a:solidFill>
              </a:rPr>
              <a:t>CoPS</a:t>
            </a:r>
            <a:r>
              <a:rPr lang="en-US" sz="2800" b="1" dirty="0">
                <a:solidFill>
                  <a:schemeClr val="bg1"/>
                </a:solidFill>
              </a:rPr>
              <a:t> Update: D. Brown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-SPCTPD National Fellow Database-update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-Burnout Project role out- A. Cabrera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-Treasurer’s Report-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-Group discussion 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	– Integrating QI and research: Presentations :            	   	</a:t>
            </a:r>
            <a:r>
              <a:rPr lang="en-US" sz="2800" b="1" dirty="0" err="1">
                <a:solidFill>
                  <a:schemeClr val="bg1"/>
                </a:solidFill>
              </a:rPr>
              <a:t>Glickstein</a:t>
            </a:r>
            <a:r>
              <a:rPr lang="en-US" sz="2800" b="1" dirty="0">
                <a:solidFill>
                  <a:schemeClr val="bg1"/>
                </a:solidFill>
              </a:rPr>
              <a:t>, Wilmot, Frank, Cabrera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	- Summary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	- Action items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-	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278185" y="972452"/>
            <a:ext cx="7620000" cy="1"/>
          </a:xfrm>
          <a:prstGeom prst="line">
            <a:avLst/>
          </a:prstGeom>
          <a:ln w="38100">
            <a:solidFill>
              <a:srgbClr val="CC3300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sym typeface="Helvetica"/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2" y="3"/>
            <a:ext cx="2667001" cy="8675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99163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775553" y="1905000"/>
            <a:ext cx="4661941" cy="41148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</a:rPr>
              <a:t>President: </a:t>
            </a:r>
            <a:r>
              <a:rPr lang="en-US" sz="2800" dirty="0">
                <a:solidFill>
                  <a:schemeClr val="bg1"/>
                </a:solidFill>
              </a:rPr>
              <a:t>Antonio Cabrera (TCH/Houston)</a:t>
            </a:r>
            <a:endParaRPr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</a:rPr>
              <a:t>Vice-President: </a:t>
            </a:r>
            <a:r>
              <a:rPr lang="en-US" sz="2800" dirty="0">
                <a:solidFill>
                  <a:schemeClr val="bg1"/>
                </a:solidFill>
              </a:rPr>
              <a:t>Lowell Frank (CNMC/DC)</a:t>
            </a:r>
            <a:endParaRPr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</a:rPr>
              <a:t>Secretary Treasurer: </a:t>
            </a:r>
            <a:r>
              <a:rPr lang="en-US" sz="2800" dirty="0">
                <a:solidFill>
                  <a:schemeClr val="bg1"/>
                </a:solidFill>
              </a:rPr>
              <a:t>Laurie </a:t>
            </a:r>
            <a:r>
              <a:rPr lang="en-US" sz="2800" dirty="0" err="1">
                <a:solidFill>
                  <a:schemeClr val="bg1"/>
                </a:solidFill>
              </a:rPr>
              <a:t>Armsby</a:t>
            </a:r>
            <a:r>
              <a:rPr sz="2800" dirty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chemeClr val="bg1"/>
                </a:solidFill>
              </a:rPr>
              <a:t>OHSU</a:t>
            </a:r>
            <a:r>
              <a:rPr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Portland</a:t>
            </a:r>
            <a:r>
              <a:rPr sz="2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</a:rPr>
              <a:t>Past-President</a:t>
            </a:r>
            <a:r>
              <a:rPr lang="en-US" sz="2800" dirty="0">
                <a:solidFill>
                  <a:schemeClr val="bg1"/>
                </a:solidFill>
              </a:rPr>
              <a:t>/COPS</a:t>
            </a:r>
            <a:r>
              <a:rPr sz="2800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David Brown</a:t>
            </a:r>
            <a:r>
              <a:rPr sz="2800" dirty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chemeClr val="bg1"/>
                </a:solidFill>
              </a:rPr>
              <a:t>BCH/Boston</a:t>
            </a:r>
            <a:r>
              <a:rPr sz="28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</a:rPr>
              <a:t>2 Year Terms cycle</a:t>
            </a:r>
            <a:r>
              <a:rPr lang="en-US" sz="2800" dirty="0">
                <a:solidFill>
                  <a:schemeClr val="bg1"/>
                </a:solidFill>
              </a:rPr>
              <a:t> -</a:t>
            </a:r>
            <a:r>
              <a:rPr sz="2800" dirty="0">
                <a:solidFill>
                  <a:schemeClr val="bg1"/>
                </a:solidFill>
              </a:rPr>
              <a:t> AAP 201</a:t>
            </a:r>
            <a:r>
              <a:rPr lang="en-US" sz="2800" dirty="0">
                <a:solidFill>
                  <a:schemeClr val="bg1"/>
                </a:solidFill>
              </a:rPr>
              <a:t>9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286000" y="1600200"/>
            <a:ext cx="7620000" cy="0"/>
          </a:xfrm>
          <a:prstGeom prst="line">
            <a:avLst/>
          </a:prstGeom>
          <a:ln w="38100">
            <a:solidFill>
              <a:srgbClr val="CC3300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Helvetica"/>
              <a:sym typeface="Helvetica"/>
            </a:endParaRPr>
          </a:p>
        </p:txBody>
      </p:sp>
      <p:pic>
        <p:nvPicPr>
          <p:cNvPr id="17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2" y="381003"/>
            <a:ext cx="2667001" cy="105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9" y="533400"/>
            <a:ext cx="6960433" cy="1447800"/>
          </a:xfrm>
        </p:spPr>
        <p:txBody>
          <a:bodyPr/>
          <a:lstStyle/>
          <a:p>
            <a:r>
              <a:rPr lang="en-US" dirty="0"/>
              <a:t>ELECTIONS ARE COMING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A25667-C50F-854B-A52D-923ED493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62091"/>
            <a:ext cx="571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65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775553" y="1905000"/>
            <a:ext cx="4661941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-ACC-Announcement</a:t>
            </a:r>
            <a:endParaRPr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-Nominations: March 15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to September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Please email: </a:t>
            </a:r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agcabrera@bcm.edu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or any of our board members</a:t>
            </a: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-Winner will be announce during our Board meeting at AAP-NCE 10/25-29</a:t>
            </a:r>
            <a:endParaRPr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286000" y="1600200"/>
            <a:ext cx="7620000" cy="0"/>
          </a:xfrm>
          <a:prstGeom prst="line">
            <a:avLst/>
          </a:prstGeom>
          <a:ln w="38100">
            <a:solidFill>
              <a:srgbClr val="CC3300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Helvetica"/>
              <a:sym typeface="Helvetica"/>
            </a:endParaRPr>
          </a:p>
        </p:txBody>
      </p:sp>
      <p:pic>
        <p:nvPicPr>
          <p:cNvPr id="17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2" y="381003"/>
            <a:ext cx="2667001" cy="105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9" y="533400"/>
            <a:ext cx="6960433" cy="1447800"/>
          </a:xfrm>
        </p:spPr>
        <p:txBody>
          <a:bodyPr/>
          <a:lstStyle/>
          <a:p>
            <a:r>
              <a:rPr lang="en-US" dirty="0"/>
              <a:t>ELECTIONS TIMING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A25667-C50F-854B-A52D-923ED4930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762091"/>
            <a:ext cx="571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90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3CCBE7F-C91A-C645-985F-4630772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710"/>
            <a:ext cx="10363200" cy="1447800"/>
          </a:xfrm>
        </p:spPr>
        <p:txBody>
          <a:bodyPr/>
          <a:lstStyle/>
          <a:p>
            <a:r>
              <a:rPr lang="en-US" dirty="0"/>
              <a:t>Treasurer Secretary (not just a tax collector)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C3D65B-8E9C-0342-A8B3-47273F6B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61678"/>
            <a:ext cx="10363200" cy="4876800"/>
          </a:xfrm>
        </p:spPr>
        <p:txBody>
          <a:bodyPr/>
          <a:lstStyle/>
          <a:p>
            <a:r>
              <a:rPr lang="en-US" sz="2800" dirty="0"/>
              <a:t>Keep accurate and legible minutes of all meetings and shall maintain a ledger of all motions affecting SPCTPD, listing the date, contact and maker. </a:t>
            </a:r>
          </a:p>
          <a:p>
            <a:r>
              <a:rPr lang="en-US" sz="2800" dirty="0"/>
              <a:t>Will distribute the minutes by e-mail to all members within 2 weeks of each meeting as part of the bi-annual Newsletter which updates all SPCTPD activities. </a:t>
            </a:r>
          </a:p>
          <a:p>
            <a:r>
              <a:rPr lang="en-US" sz="2800" dirty="0"/>
              <a:t>Take role call at all meetings and shall sign in lieu of the President, all legal documents and financial obligations authorized by SPCTPD. </a:t>
            </a:r>
          </a:p>
          <a:p>
            <a:r>
              <a:rPr lang="en-US" sz="2800" dirty="0"/>
              <a:t>Preside at meetings in the absence of both the President and Vice-President.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896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1981201" y="1752600"/>
            <a:ext cx="83058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00"/>
                </a:solidFill>
              </a:rPr>
              <a:t>Joshua Kurtz, MD</a:t>
            </a:r>
          </a:p>
          <a:p>
            <a:pPr marL="0" indent="0" algn="ctr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Medical University of South Carolina</a:t>
            </a:r>
          </a:p>
          <a:p>
            <a:pPr marL="0" indent="0" algn="ctr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l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2 Year Position</a:t>
            </a:r>
          </a:p>
          <a:p>
            <a:pPr marL="0" indent="0" algn="l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$500 travel stipend</a:t>
            </a:r>
          </a:p>
          <a:p>
            <a:pPr marL="0" indent="0" algn="l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Develop Med Ed Expertise</a:t>
            </a:r>
          </a:p>
          <a:p>
            <a:pPr marL="0" indent="0" algn="l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Assist with SPCTPD initiatives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286000" y="1600200"/>
            <a:ext cx="7620000" cy="0"/>
          </a:xfrm>
          <a:prstGeom prst="line">
            <a:avLst/>
          </a:prstGeom>
          <a:ln w="38100">
            <a:solidFill>
              <a:srgbClr val="CC3300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Helvetica"/>
              <a:sym typeface="Helvetica"/>
            </a:endParaRPr>
          </a:p>
        </p:txBody>
      </p:sp>
      <p:pic>
        <p:nvPicPr>
          <p:cNvPr id="17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2" y="381003"/>
            <a:ext cx="2667001" cy="105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533400"/>
            <a:ext cx="5943600" cy="1447800"/>
          </a:xfrm>
        </p:spPr>
        <p:txBody>
          <a:bodyPr/>
          <a:lstStyle/>
          <a:p>
            <a:r>
              <a:rPr lang="en-US" dirty="0"/>
              <a:t>Our First Fellow Liaison</a:t>
            </a:r>
          </a:p>
        </p:txBody>
      </p:sp>
    </p:spTree>
    <p:extLst>
      <p:ext uri="{BB962C8B-B14F-4D97-AF65-F5344CB8AC3E}">
        <p14:creationId xmlns:p14="http://schemas.microsoft.com/office/powerpoint/2010/main" val="15991419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581" y="1217334"/>
            <a:ext cx="9144000" cy="2387600"/>
          </a:xfrm>
        </p:spPr>
        <p:txBody>
          <a:bodyPr/>
          <a:lstStyle/>
          <a:p>
            <a:r>
              <a:rPr lang="en-US" dirty="0"/>
              <a:t>Burnout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654" y="3758899"/>
            <a:ext cx="6174259" cy="1655762"/>
          </a:xfrm>
        </p:spPr>
        <p:txBody>
          <a:bodyPr/>
          <a:lstStyle/>
          <a:p>
            <a:pPr algn="l"/>
            <a:r>
              <a:rPr lang="en-US" dirty="0"/>
              <a:t> by, Antonio G. Cabrera, MD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1" y="467110"/>
            <a:ext cx="5680379" cy="563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4291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90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9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90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9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Pediatrics LCD-Temp">
  <a:themeElements>
    <a:clrScheme name="TCH LCD Template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254E"/>
      </a:accent1>
      <a:accent2>
        <a:srgbClr val="3F80CD"/>
      </a:accent2>
      <a:accent3>
        <a:srgbClr val="FFFFFF"/>
      </a:accent3>
      <a:accent4>
        <a:srgbClr val="000000"/>
      </a:accent4>
      <a:accent5>
        <a:srgbClr val="AAACB2"/>
      </a:accent5>
      <a:accent6>
        <a:srgbClr val="3873BA"/>
      </a:accent6>
      <a:hlink>
        <a:srgbClr val="F15A29"/>
      </a:hlink>
      <a:folHlink>
        <a:srgbClr val="C0C0C0"/>
      </a:folHlink>
    </a:clrScheme>
    <a:fontScheme name="TCH LCD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9525">
          <a:solidFill>
            <a:schemeClr val="bg1"/>
          </a:solidFill>
          <a:round/>
          <a:headEnd/>
          <a:tailEnd/>
        </a:ln>
      </a:spPr>
      <a:bodyPr lIns="0" tIns="0" rIns="0" bIns="0" anchor="b">
        <a:prstTxWarp prst="textNoShape">
          <a:avLst/>
        </a:prstTxWarp>
        <a:spAutoFit/>
      </a:bodyPr>
      <a:lstStyle>
        <a:defPPr>
          <a:defRPr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lnDef>
  </a:objectDefaults>
  <a:extraClrSchemeLst>
    <a:extraClrScheme>
      <a:clrScheme name="TCH LCD Template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254E"/>
        </a:accent1>
        <a:accent2>
          <a:srgbClr val="3F80CD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873BA"/>
        </a:accent6>
        <a:hlink>
          <a:srgbClr val="F15A2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CH LCD-Temp">
  <a:themeElements>
    <a:clrScheme name="TCH LCD Template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254E"/>
      </a:accent1>
      <a:accent2>
        <a:srgbClr val="3F80CD"/>
      </a:accent2>
      <a:accent3>
        <a:srgbClr val="FFFFFF"/>
      </a:accent3>
      <a:accent4>
        <a:srgbClr val="000000"/>
      </a:accent4>
      <a:accent5>
        <a:srgbClr val="AAACB2"/>
      </a:accent5>
      <a:accent6>
        <a:srgbClr val="3873BA"/>
      </a:accent6>
      <a:hlink>
        <a:srgbClr val="F15A29"/>
      </a:hlink>
      <a:folHlink>
        <a:srgbClr val="C0C0C0"/>
      </a:folHlink>
    </a:clrScheme>
    <a:fontScheme name="TCH LCD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lnDef>
  </a:objectDefaults>
  <a:extraClrSchemeLst>
    <a:extraClrScheme>
      <a:clrScheme name="TCH LCD Template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254E"/>
        </a:accent1>
        <a:accent2>
          <a:srgbClr val="3F80CD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873BA"/>
        </a:accent6>
        <a:hlink>
          <a:srgbClr val="F15A2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20492</TotalTime>
  <Words>1001</Words>
  <Application>Microsoft Office PowerPoint</Application>
  <PresentationFormat>Custom</PresentationFormat>
  <Paragraphs>221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Default</vt:lpstr>
      <vt:lpstr>Office Theme</vt:lpstr>
      <vt:lpstr>1_Office Theme</vt:lpstr>
      <vt:lpstr>Default Design</vt:lpstr>
      <vt:lpstr>2_Office Theme</vt:lpstr>
      <vt:lpstr>1_Default</vt:lpstr>
      <vt:lpstr>1_Pediatrics LCD-Temp</vt:lpstr>
      <vt:lpstr>2_TCH LCD-Temp</vt:lpstr>
      <vt:lpstr>Society of Pediatric Cardiology Training Program Directors AAP Meeting</vt:lpstr>
      <vt:lpstr>      Conference Details Friday March 15th ,  11:30 - 1:00 PM Sheraton New Orleans, Bacchus Room          Access Code:   </vt:lpstr>
      <vt:lpstr>Zoom meeting link</vt:lpstr>
      <vt:lpstr>Today’s Agenda 11:30 - 1:00 PM Sheraton New Orleans, Bacchus Room  </vt:lpstr>
      <vt:lpstr>ELECTIONS ARE COMING</vt:lpstr>
      <vt:lpstr>ELECTIONS TIMING</vt:lpstr>
      <vt:lpstr>Treasurer Secretary (not just a tax collector)</vt:lpstr>
      <vt:lpstr>Our First Fellow Liaison</vt:lpstr>
      <vt:lpstr>Burnout</vt:lpstr>
      <vt:lpstr>Society of Pediatric Cardiology Training Program Directors </vt:lpstr>
      <vt:lpstr>SPCTPD Secretary/Treasurer Report</vt:lpstr>
      <vt:lpstr>SPCTPD Secretary/Treasurer Report</vt:lpstr>
      <vt:lpstr>Administrative support: Lindsay Attaway</vt:lpstr>
      <vt:lpstr>Q10: What format would you most like to see for future SPCTPD meetings?</vt:lpstr>
      <vt:lpstr>BCM Fellows College        QI Module</vt:lpstr>
      <vt:lpstr>Mission</vt:lpstr>
      <vt:lpstr>Schedule</vt:lpstr>
      <vt:lpstr>Less time to train…...less time to learn</vt:lpstr>
      <vt:lpstr>RIFT Curriculum</vt:lpstr>
      <vt:lpstr>RIFT results</vt:lpstr>
    </vt:vector>
  </TitlesOfParts>
  <Company>Texas Children's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</dc:title>
  <dc:creator>FE16-ICUPROV03u</dc:creator>
  <cp:lastModifiedBy>Attaway, Lindsay</cp:lastModifiedBy>
  <cp:revision>45</cp:revision>
  <dcterms:created xsi:type="dcterms:W3CDTF">2018-10-09T21:20:18Z</dcterms:created>
  <dcterms:modified xsi:type="dcterms:W3CDTF">2019-06-28T20:24:45Z</dcterms:modified>
</cp:coreProperties>
</file>