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1" r:id="rId3"/>
    <p:sldId id="259" r:id="rId4"/>
    <p:sldId id="274" r:id="rId5"/>
    <p:sldId id="275" r:id="rId6"/>
    <p:sldId id="283" r:id="rId7"/>
    <p:sldId id="284"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0" r:id="rId23"/>
    <p:sldId id="279" r:id="rId24"/>
    <p:sldId id="285" r:id="rId25"/>
    <p:sldId id="286" r:id="rId26"/>
    <p:sldId id="278" r:id="rId27"/>
    <p:sldId id="276" r:id="rId28"/>
    <p:sldId id="258" r:id="rId29"/>
    <p:sldId id="288" r:id="rId30"/>
    <p:sldId id="257"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92D06A-8E6D-304D-8469-8BCC447F2479}">
          <p14:sldIdLst>
            <p14:sldId id="256"/>
            <p14:sldId id="281"/>
            <p14:sldId id="259"/>
            <p14:sldId id="274"/>
            <p14:sldId id="275"/>
            <p14:sldId id="283"/>
            <p14:sldId id="284"/>
          </p14:sldIdLst>
        </p14:section>
        <p14:section name="Exercise guidelines" id="{4D6987F2-7F3B-4549-AA73-871816474FB5}">
          <p14:sldIdLst>
            <p14:sldId id="260"/>
            <p14:sldId id="261"/>
            <p14:sldId id="262"/>
            <p14:sldId id="263"/>
            <p14:sldId id="264"/>
            <p14:sldId id="265"/>
            <p14:sldId id="266"/>
            <p14:sldId id="267"/>
            <p14:sldId id="268"/>
            <p14:sldId id="269"/>
            <p14:sldId id="270"/>
            <p14:sldId id="271"/>
            <p14:sldId id="272"/>
            <p14:sldId id="273"/>
          </p14:sldIdLst>
        </p14:section>
        <p14:section name="Untitled Section" id="{BA768101-3BE6-DA49-BA9B-7E941142ACC9}">
          <p14:sldIdLst>
            <p14:sldId id="280"/>
            <p14:sldId id="279"/>
            <p14:sldId id="285"/>
            <p14:sldId id="286"/>
            <p14:sldId id="278"/>
            <p14:sldId id="276"/>
            <p14:sldId id="258"/>
            <p14:sldId id="288"/>
            <p14:sldId id="257"/>
            <p14:sldId id="28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EB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9" autoAdjust="0"/>
    <p:restoredTop sz="94674"/>
  </p:normalViewPr>
  <p:slideViewPr>
    <p:cSldViewPr snapToGrid="0" snapToObjects="1">
      <p:cViewPr>
        <p:scale>
          <a:sx n="80" d="100"/>
          <a:sy n="80" d="100"/>
        </p:scale>
        <p:origin x="75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'ACGME data'!$A$2</c:f>
              <c:strCache>
                <c:ptCount val="1"/>
                <c:pt idx="0">
                  <c:v>Programs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'ACGME data'!$B$1:$V$1</c:f>
              <c:strCache>
                <c:ptCount val="21"/>
                <c:pt idx="0">
                  <c:v>2021-2022</c:v>
                </c:pt>
                <c:pt idx="1">
                  <c:v>2020-2021</c:v>
                </c:pt>
                <c:pt idx="2">
                  <c:v>2019-2020</c:v>
                </c:pt>
                <c:pt idx="3">
                  <c:v>2018-2019</c:v>
                </c:pt>
                <c:pt idx="4">
                  <c:v>2017-2018</c:v>
                </c:pt>
                <c:pt idx="5">
                  <c:v>2016-2017</c:v>
                </c:pt>
                <c:pt idx="6">
                  <c:v>2015-2016</c:v>
                </c:pt>
                <c:pt idx="7">
                  <c:v>2014-2015</c:v>
                </c:pt>
                <c:pt idx="8">
                  <c:v>2013-2014</c:v>
                </c:pt>
                <c:pt idx="9">
                  <c:v>2012-2013</c:v>
                </c:pt>
                <c:pt idx="10">
                  <c:v>2011-2012</c:v>
                </c:pt>
                <c:pt idx="11">
                  <c:v>2010-2011</c:v>
                </c:pt>
                <c:pt idx="12">
                  <c:v>2009-2010</c:v>
                </c:pt>
                <c:pt idx="13">
                  <c:v>2008-2009</c:v>
                </c:pt>
                <c:pt idx="14">
                  <c:v>2007-2008</c:v>
                </c:pt>
                <c:pt idx="15">
                  <c:v>2006-2007</c:v>
                </c:pt>
                <c:pt idx="16">
                  <c:v>2005-2006</c:v>
                </c:pt>
                <c:pt idx="17">
                  <c:v>2004-2005</c:v>
                </c:pt>
                <c:pt idx="18">
                  <c:v>2003-2004</c:v>
                </c:pt>
                <c:pt idx="19">
                  <c:v>2002-2003</c:v>
                </c:pt>
                <c:pt idx="20">
                  <c:v>2001-2002</c:v>
                </c:pt>
              </c:strCache>
            </c:strRef>
          </c:cat>
          <c:val>
            <c:numRef>
              <c:f>'ACGME data'!$B$2:$V$2</c:f>
              <c:numCache>
                <c:formatCode>General</c:formatCode>
                <c:ptCount val="21"/>
                <c:pt idx="0">
                  <c:v>64</c:v>
                </c:pt>
                <c:pt idx="1">
                  <c:v>64</c:v>
                </c:pt>
                <c:pt idx="2">
                  <c:v>63</c:v>
                </c:pt>
                <c:pt idx="3">
                  <c:v>62</c:v>
                </c:pt>
                <c:pt idx="4">
                  <c:v>60</c:v>
                </c:pt>
                <c:pt idx="5">
                  <c:v>59</c:v>
                </c:pt>
                <c:pt idx="6">
                  <c:v>59</c:v>
                </c:pt>
                <c:pt idx="7">
                  <c:v>57</c:v>
                </c:pt>
                <c:pt idx="8">
                  <c:v>56</c:v>
                </c:pt>
                <c:pt idx="9">
                  <c:v>55</c:v>
                </c:pt>
                <c:pt idx="10">
                  <c:v>54</c:v>
                </c:pt>
                <c:pt idx="11">
                  <c:v>53</c:v>
                </c:pt>
                <c:pt idx="12">
                  <c:v>50</c:v>
                </c:pt>
                <c:pt idx="13">
                  <c:v>51</c:v>
                </c:pt>
                <c:pt idx="14">
                  <c:v>49</c:v>
                </c:pt>
                <c:pt idx="15">
                  <c:v>48</c:v>
                </c:pt>
                <c:pt idx="16">
                  <c:v>49</c:v>
                </c:pt>
                <c:pt idx="17">
                  <c:v>48</c:v>
                </c:pt>
                <c:pt idx="18">
                  <c:v>48</c:v>
                </c:pt>
                <c:pt idx="19">
                  <c:v>47</c:v>
                </c:pt>
                <c:pt idx="20">
                  <c:v>45</c:v>
                </c:pt>
              </c:numCache>
            </c:numRef>
          </c:val>
          <c:extLst>
            <c:ext xmlns:c16="http://schemas.microsoft.com/office/drawing/2014/chart" uri="{C3380CC4-5D6E-409C-BE32-E72D297353CC}">
              <c16:uniqueId val="{00000000-A89C-474D-9C10-02D0E1E3E9D7}"/>
            </c:ext>
          </c:extLst>
        </c:ser>
        <c:dLbls>
          <c:showLegendKey val="0"/>
          <c:showVal val="0"/>
          <c:showCatName val="0"/>
          <c:showSerName val="0"/>
          <c:showPercent val="0"/>
          <c:showBubbleSize val="0"/>
        </c:dLbls>
        <c:gapWidth val="100"/>
        <c:overlap val="-24"/>
        <c:axId val="1097435840"/>
        <c:axId val="1097434592"/>
      </c:barChart>
      <c:catAx>
        <c:axId val="1097435840"/>
        <c:scaling>
          <c:orientation val="maxMin"/>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7434592"/>
        <c:crosses val="autoZero"/>
        <c:auto val="1"/>
        <c:lblAlgn val="ctr"/>
        <c:lblOffset val="100"/>
        <c:noMultiLvlLbl val="0"/>
      </c:catAx>
      <c:valAx>
        <c:axId val="1097434592"/>
        <c:scaling>
          <c:orientation val="minMax"/>
        </c:scaling>
        <c:delete val="0"/>
        <c:axPos val="r"/>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743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1"/>
          <c:order val="0"/>
          <c:tx>
            <c:strRef>
              <c:f>'ACGME data'!$A$3</c:f>
              <c:strCache>
                <c:ptCount val="1"/>
                <c:pt idx="0">
                  <c:v>On duty residents</c:v>
                </c:pt>
              </c:strCache>
            </c:strRef>
          </c:tx>
          <c:spPr>
            <a:ln w="22225" cap="rnd">
              <a:solidFill>
                <a:schemeClr val="accent2"/>
              </a:solidFill>
            </a:ln>
            <a:effectLst>
              <a:glow rad="139700">
                <a:schemeClr val="accent2">
                  <a:satMod val="175000"/>
                  <a:alpha val="14000"/>
                </a:schemeClr>
              </a:glow>
            </a:effectLst>
          </c:spPr>
          <c:marker>
            <c:symbol val="none"/>
          </c:marker>
          <c:cat>
            <c:strRef>
              <c:f>'ACGME data'!$B$1:$V$1</c:f>
              <c:strCache>
                <c:ptCount val="21"/>
                <c:pt idx="0">
                  <c:v>2021-2022</c:v>
                </c:pt>
                <c:pt idx="1">
                  <c:v>2020-2021</c:v>
                </c:pt>
                <c:pt idx="2">
                  <c:v>2019-2020</c:v>
                </c:pt>
                <c:pt idx="3">
                  <c:v>2018-2019</c:v>
                </c:pt>
                <c:pt idx="4">
                  <c:v>2017-2018</c:v>
                </c:pt>
                <c:pt idx="5">
                  <c:v>2016-2017</c:v>
                </c:pt>
                <c:pt idx="6">
                  <c:v>2015-2016</c:v>
                </c:pt>
                <c:pt idx="7">
                  <c:v>2014-2015</c:v>
                </c:pt>
                <c:pt idx="8">
                  <c:v>2013-2014</c:v>
                </c:pt>
                <c:pt idx="9">
                  <c:v>2012-2013</c:v>
                </c:pt>
                <c:pt idx="10">
                  <c:v>2011-2012</c:v>
                </c:pt>
                <c:pt idx="11">
                  <c:v>2010-2011</c:v>
                </c:pt>
                <c:pt idx="12">
                  <c:v>2009-2010</c:v>
                </c:pt>
                <c:pt idx="13">
                  <c:v>2008-2009</c:v>
                </c:pt>
                <c:pt idx="14">
                  <c:v>2007-2008</c:v>
                </c:pt>
                <c:pt idx="15">
                  <c:v>2006-2007</c:v>
                </c:pt>
                <c:pt idx="16">
                  <c:v>2005-2006</c:v>
                </c:pt>
                <c:pt idx="17">
                  <c:v>2004-2005</c:v>
                </c:pt>
                <c:pt idx="18">
                  <c:v>2003-2004</c:v>
                </c:pt>
                <c:pt idx="19">
                  <c:v>2002-2003</c:v>
                </c:pt>
                <c:pt idx="20">
                  <c:v>2001-2002</c:v>
                </c:pt>
              </c:strCache>
            </c:strRef>
          </c:cat>
          <c:val>
            <c:numRef>
              <c:f>'ACGME data'!$B$3:$V$3</c:f>
              <c:numCache>
                <c:formatCode>General</c:formatCode>
                <c:ptCount val="21"/>
                <c:pt idx="0">
                  <c:v>485</c:v>
                </c:pt>
                <c:pt idx="1">
                  <c:v>468</c:v>
                </c:pt>
                <c:pt idx="2">
                  <c:v>457</c:v>
                </c:pt>
                <c:pt idx="3">
                  <c:v>444</c:v>
                </c:pt>
                <c:pt idx="4">
                  <c:v>434</c:v>
                </c:pt>
                <c:pt idx="5">
                  <c:v>432</c:v>
                </c:pt>
                <c:pt idx="6">
                  <c:v>422</c:v>
                </c:pt>
                <c:pt idx="7">
                  <c:v>415</c:v>
                </c:pt>
                <c:pt idx="8">
                  <c:v>411</c:v>
                </c:pt>
                <c:pt idx="9">
                  <c:v>401</c:v>
                </c:pt>
                <c:pt idx="10">
                  <c:v>387</c:v>
                </c:pt>
                <c:pt idx="11">
                  <c:v>378</c:v>
                </c:pt>
                <c:pt idx="12">
                  <c:v>356</c:v>
                </c:pt>
                <c:pt idx="13">
                  <c:v>326</c:v>
                </c:pt>
                <c:pt idx="14">
                  <c:v>304</c:v>
                </c:pt>
                <c:pt idx="15">
                  <c:v>304</c:v>
                </c:pt>
                <c:pt idx="16">
                  <c:v>280</c:v>
                </c:pt>
                <c:pt idx="17">
                  <c:v>270</c:v>
                </c:pt>
                <c:pt idx="18">
                  <c:v>245</c:v>
                </c:pt>
                <c:pt idx="19">
                  <c:v>231</c:v>
                </c:pt>
                <c:pt idx="20">
                  <c:v>213</c:v>
                </c:pt>
              </c:numCache>
            </c:numRef>
          </c:val>
          <c:smooth val="0"/>
          <c:extLst>
            <c:ext xmlns:c16="http://schemas.microsoft.com/office/drawing/2014/chart" uri="{C3380CC4-5D6E-409C-BE32-E72D297353CC}">
              <c16:uniqueId val="{00000000-56F4-48A9-8090-B70980BC21E2}"/>
            </c:ext>
          </c:extLst>
        </c:ser>
        <c:dLbls>
          <c:showLegendKey val="0"/>
          <c:showVal val="0"/>
          <c:showCatName val="0"/>
          <c:showSerName val="0"/>
          <c:showPercent val="0"/>
          <c:showBubbleSize val="0"/>
        </c:dLbls>
        <c:smooth val="0"/>
        <c:axId val="727725888"/>
        <c:axId val="727719232"/>
      </c:lineChart>
      <c:catAx>
        <c:axId val="727725888"/>
        <c:scaling>
          <c:orientation val="maxMin"/>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727719232"/>
        <c:crosses val="autoZero"/>
        <c:auto val="1"/>
        <c:lblAlgn val="ctr"/>
        <c:lblOffset val="100"/>
        <c:noMultiLvlLbl val="0"/>
      </c:catAx>
      <c:valAx>
        <c:axId val="727719232"/>
        <c:scaling>
          <c:orientation val="minMax"/>
        </c:scaling>
        <c:delete val="0"/>
        <c:axPos val="r"/>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727725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US Child population, in millions</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numRef>
              <c:f>'US child population'!$A$1:$V$1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'US child population'!$A$2:$V$2</c:f>
              <c:numCache>
                <c:formatCode>General</c:formatCode>
                <c:ptCount val="22"/>
                <c:pt idx="0">
                  <c:v>72.7</c:v>
                </c:pt>
                <c:pt idx="1">
                  <c:v>72.900000000000006</c:v>
                </c:pt>
                <c:pt idx="2">
                  <c:v>73.099999999999994</c:v>
                </c:pt>
                <c:pt idx="3">
                  <c:v>73.3</c:v>
                </c:pt>
                <c:pt idx="4">
                  <c:v>73.5</c:v>
                </c:pt>
                <c:pt idx="5">
                  <c:v>73.8</c:v>
                </c:pt>
                <c:pt idx="6">
                  <c:v>74</c:v>
                </c:pt>
                <c:pt idx="7">
                  <c:v>74.099999999999994</c:v>
                </c:pt>
                <c:pt idx="8">
                  <c:v>74.099999999999994</c:v>
                </c:pt>
                <c:pt idx="9">
                  <c:v>74.099999999999994</c:v>
                </c:pt>
                <c:pt idx="10">
                  <c:v>73.900000000000006</c:v>
                </c:pt>
                <c:pt idx="11">
                  <c:v>73.7</c:v>
                </c:pt>
                <c:pt idx="12">
                  <c:v>73.599999999999994</c:v>
                </c:pt>
                <c:pt idx="13">
                  <c:v>73.599999999999994</c:v>
                </c:pt>
                <c:pt idx="14">
                  <c:v>73.7</c:v>
                </c:pt>
                <c:pt idx="15">
                  <c:v>73.7</c:v>
                </c:pt>
                <c:pt idx="16">
                  <c:v>73.599999999999994</c:v>
                </c:pt>
                <c:pt idx="17">
                  <c:v>73.400000000000006</c:v>
                </c:pt>
                <c:pt idx="18">
                  <c:v>73.099999999999994</c:v>
                </c:pt>
                <c:pt idx="19">
                  <c:v>72.8</c:v>
                </c:pt>
                <c:pt idx="20">
                  <c:v>74.099999999999994</c:v>
                </c:pt>
                <c:pt idx="21">
                  <c:v>74.3</c:v>
                </c:pt>
              </c:numCache>
            </c:numRef>
          </c:val>
          <c:smooth val="0"/>
          <c:extLst>
            <c:ext xmlns:c16="http://schemas.microsoft.com/office/drawing/2014/chart" uri="{C3380CC4-5D6E-409C-BE32-E72D297353CC}">
              <c16:uniqueId val="{00000000-4CF6-4EF6-9277-E6B1055CEE58}"/>
            </c:ext>
          </c:extLst>
        </c:ser>
        <c:dLbls>
          <c:showLegendKey val="0"/>
          <c:showVal val="0"/>
          <c:showCatName val="0"/>
          <c:showSerName val="0"/>
          <c:showPercent val="0"/>
          <c:showBubbleSize val="0"/>
        </c:dLbls>
        <c:smooth val="0"/>
        <c:axId val="1399646048"/>
        <c:axId val="1399646464"/>
      </c:lineChart>
      <c:catAx>
        <c:axId val="139964604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399646464"/>
        <c:crosses val="autoZero"/>
        <c:auto val="1"/>
        <c:lblAlgn val="ctr"/>
        <c:lblOffset val="100"/>
        <c:noMultiLvlLbl val="0"/>
      </c:catAx>
      <c:valAx>
        <c:axId val="1399646464"/>
        <c:scaling>
          <c:orientation val="minMax"/>
          <c:max val="75"/>
          <c:min val="5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399646048"/>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7-16T09:47:22.601" idx="1">
    <p:pos x="10" y="10"/>
    <p:text>seems like the order of slides is off this  seems to be the goals and and objectives of the entire  series of  lectures, we are gjust going to introduce importance of this.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16T09:41:14.815" idx="2">
    <p:pos x="10" y="10"/>
    <p:text>Created...published...created...established...</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DD476-F220-5C49-84A3-93E0922B5EA1}" type="datetimeFigureOut">
              <a:rPr lang="en-US" smtClean="0"/>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430A5-DF99-9F4B-BBCA-01EFCC65021C}" type="slidenum">
              <a:rPr lang="en-US" smtClean="0"/>
              <a:t>‹#›</a:t>
            </a:fld>
            <a:endParaRPr lang="en-US"/>
          </a:p>
        </p:txBody>
      </p:sp>
    </p:spTree>
    <p:extLst>
      <p:ext uri="{BB962C8B-B14F-4D97-AF65-F5344CB8AC3E}">
        <p14:creationId xmlns:p14="http://schemas.microsoft.com/office/powerpoint/2010/main" val="170709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mailto:meg.vernon@seattlechildrens.org" TargetMode="External"/><Relationship Id="rId13" Type="http://schemas.openxmlformats.org/officeDocument/2006/relationships/hyperlink" Target="mailto:kward@luriechildrens.org" TargetMode="External"/><Relationship Id="rId3" Type="http://schemas.openxmlformats.org/officeDocument/2006/relationships/hyperlink" Target="mailto:huangje@ohsu.edu" TargetMode="External"/><Relationship Id="rId7" Type="http://schemas.openxmlformats.org/officeDocument/2006/relationships/hyperlink" Target="mailto:naomi.gauthier@cardio.chboston.org" TargetMode="External"/><Relationship Id="rId12" Type="http://schemas.openxmlformats.org/officeDocument/2006/relationships/hyperlink" Target="mailto:tamdan.pham@bcm.edu" TargetMode="External"/><Relationship Id="rId17" Type="http://schemas.openxmlformats.org/officeDocument/2006/relationships/hyperlink" Target="mailto:samuel.wittekind@cchmc.org" TargetMode="External"/><Relationship Id="rId2" Type="http://schemas.openxmlformats.org/officeDocument/2006/relationships/slide" Target="../slides/slide14.xml"/><Relationship Id="rId16" Type="http://schemas.openxmlformats.org/officeDocument/2006/relationships/hyperlink" Target="mailto:bursteind@email.chop.edu" TargetMode="External"/><Relationship Id="rId1" Type="http://schemas.openxmlformats.org/officeDocument/2006/relationships/notesMaster" Target="../notesMasters/notesMaster1.xml"/><Relationship Id="rId6" Type="http://schemas.openxmlformats.org/officeDocument/2006/relationships/hyperlink" Target="mailto:jonathan.rhodes@cardio.chboston.org" TargetMode="External"/><Relationship Id="rId11" Type="http://schemas.openxmlformats.org/officeDocument/2006/relationships/hyperlink" Target="mailto:wayne.mays@cchmc.org" TargetMode="External"/><Relationship Id="rId5" Type="http://schemas.openxmlformats.org/officeDocument/2006/relationships/hyperlink" Target="mailto:pkoenig@luriechildrens.org" TargetMode="External"/><Relationship Id="rId15" Type="http://schemas.openxmlformats.org/officeDocument/2006/relationships/hyperlink" Target="mailto:tracy.curran@cardio.chboston.org" TargetMode="External"/><Relationship Id="rId10" Type="http://schemas.openxmlformats.org/officeDocument/2006/relationships/hyperlink" Target="mailto:dawhite@cmh.edu" TargetMode="External"/><Relationship Id="rId4" Type="http://schemas.openxmlformats.org/officeDocument/2006/relationships/hyperlink" Target="mailto:bradley.robinson@nemours.org" TargetMode="External"/><Relationship Id="rId9" Type="http://schemas.openxmlformats.org/officeDocument/2006/relationships/hyperlink" Target="mailto:sasha.opotowsky@cchmc.org" TargetMode="External"/><Relationship Id="rId14" Type="http://schemas.openxmlformats.org/officeDocument/2006/relationships/hyperlink" Target="mailto:stephensp@email.chop.ed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51814-3B91-4036-94D2-3977634EE214}" type="slidenum">
              <a:rPr lang="en-US" smtClean="0"/>
              <a:t>8</a:t>
            </a:fld>
            <a:endParaRPr lang="en-US" dirty="0"/>
          </a:p>
        </p:txBody>
      </p:sp>
    </p:spTree>
    <p:extLst>
      <p:ext uri="{BB962C8B-B14F-4D97-AF65-F5344CB8AC3E}">
        <p14:creationId xmlns:p14="http://schemas.microsoft.com/office/powerpoint/2010/main" val="36237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Why is training in exercise needed? </a:t>
            </a:r>
          </a:p>
          <a:p>
            <a:endParaRPr lang="en-US" sz="1200" dirty="0"/>
          </a:p>
          <a:p>
            <a:r>
              <a:rPr lang="en-US" sz="1200" dirty="0"/>
              <a:t>Not adequately addressed in prior guidelines </a:t>
            </a:r>
          </a:p>
          <a:p>
            <a:endParaRPr lang="en-US" baseline="0" dirty="0"/>
          </a:p>
        </p:txBody>
      </p:sp>
      <p:sp>
        <p:nvSpPr>
          <p:cNvPr id="4" name="Slide Number Placeholder 3"/>
          <p:cNvSpPr>
            <a:spLocks noGrp="1"/>
          </p:cNvSpPr>
          <p:nvPr>
            <p:ph type="sldNum" sz="quarter" idx="10"/>
          </p:nvPr>
        </p:nvSpPr>
        <p:spPr/>
        <p:txBody>
          <a:bodyPr/>
          <a:lstStyle/>
          <a:p>
            <a:fld id="{6DC51814-3B91-4036-94D2-3977634EE214}" type="slidenum">
              <a:rPr lang="en-US" smtClean="0"/>
              <a:t>9</a:t>
            </a:fld>
            <a:endParaRPr lang="en-US" dirty="0"/>
          </a:p>
        </p:txBody>
      </p:sp>
    </p:spTree>
    <p:extLst>
      <p:ext uri="{BB962C8B-B14F-4D97-AF65-F5344CB8AC3E}">
        <p14:creationId xmlns:p14="http://schemas.microsoft.com/office/powerpoint/2010/main" val="381557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group</a:t>
            </a:r>
            <a:r>
              <a:rPr lang="en-US" baseline="0" dirty="0"/>
              <a:t> of pediatric cardiologists put together a needs assessment in 2020 in which we surveyed fellowship program directors</a:t>
            </a:r>
            <a:r>
              <a:rPr lang="en-US" dirty="0"/>
              <a:t> and exercise physiologists</a:t>
            </a:r>
            <a:r>
              <a:rPr lang="en-US" baseline="0" dirty="0"/>
              <a:t> about training in exercise physiology</a:t>
            </a:r>
          </a:p>
          <a:p>
            <a:r>
              <a:rPr lang="en-US" baseline="0" dirty="0"/>
              <a:t>Of the programs 38/63 were represented accounting for a 60% response rate</a:t>
            </a:r>
          </a:p>
          <a:p>
            <a:r>
              <a:rPr lang="en-US" baseline="0" dirty="0"/>
              <a:t>While 84% of programs thought it was important to very important to have an existing standardized exercise curriculum (as shown on the pie chart on left), only 26% of the responders had a standardized curriculum in place (pie chart on right) </a:t>
            </a:r>
          </a:p>
          <a:p>
            <a:endParaRPr lang="en-US" baseline="0" dirty="0"/>
          </a:p>
          <a:p>
            <a:r>
              <a:rPr lang="en-US" baseline="0" dirty="0"/>
              <a:t>To address this…</a:t>
            </a:r>
            <a:endParaRPr lang="en-US" dirty="0"/>
          </a:p>
        </p:txBody>
      </p:sp>
      <p:sp>
        <p:nvSpPr>
          <p:cNvPr id="4" name="Slide Number Placeholder 3"/>
          <p:cNvSpPr>
            <a:spLocks noGrp="1"/>
          </p:cNvSpPr>
          <p:nvPr>
            <p:ph type="sldNum" sz="quarter" idx="10"/>
          </p:nvPr>
        </p:nvSpPr>
        <p:spPr/>
        <p:txBody>
          <a:bodyPr/>
          <a:lstStyle/>
          <a:p>
            <a:fld id="{6DC51814-3B91-4036-94D2-3977634EE214}" type="slidenum">
              <a:rPr lang="en-US" smtClean="0"/>
              <a:t>10</a:t>
            </a:fld>
            <a:endParaRPr lang="en-US" dirty="0"/>
          </a:p>
        </p:txBody>
      </p:sp>
    </p:spTree>
    <p:extLst>
      <p:ext uri="{BB962C8B-B14F-4D97-AF65-F5344CB8AC3E}">
        <p14:creationId xmlns:p14="http://schemas.microsoft.com/office/powerpoint/2010/main" val="123513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this, we formed the PCEMCC or </a:t>
            </a:r>
            <a:r>
              <a:rPr lang="en-US" baseline="0" dirty="0"/>
              <a:t>pediatric cardiology exercise medicine curriculum committee</a:t>
            </a:r>
            <a:endParaRPr lang="en-US" dirty="0"/>
          </a:p>
          <a:p>
            <a:r>
              <a:rPr lang="en-US" dirty="0"/>
              <a:t>Which includes a group of pediatric cardiologists focused on exercise, exercise physiologists, and program directors</a:t>
            </a:r>
          </a:p>
          <a:p>
            <a:r>
              <a:rPr lang="en-US" dirty="0"/>
              <a:t>We</a:t>
            </a:r>
            <a:r>
              <a:rPr lang="en-US" baseline="0" dirty="0"/>
              <a:t> then g</a:t>
            </a:r>
            <a:r>
              <a:rPr lang="en-US" dirty="0"/>
              <a:t>athered to create recommendations for exercise training curricula</a:t>
            </a:r>
          </a:p>
          <a:p>
            <a:r>
              <a:rPr lang="en-US" dirty="0"/>
              <a:t>And were self-tasked to provide educational materials to facilitate learning and competency in exercise physiology</a:t>
            </a:r>
          </a:p>
          <a:p>
            <a:r>
              <a:rPr lang="en-US" dirty="0"/>
              <a:t>This lecture series partially fulfills those needs with a plan for it to be available</a:t>
            </a:r>
            <a:r>
              <a:rPr lang="en-US" baseline="0" dirty="0"/>
              <a:t> online through Heart University and the Society of Pediatric Cardiology Program Directors website</a:t>
            </a:r>
            <a:endParaRPr lang="en-US" dirty="0"/>
          </a:p>
          <a:p>
            <a:endParaRPr lang="en-US" dirty="0"/>
          </a:p>
        </p:txBody>
      </p:sp>
      <p:sp>
        <p:nvSpPr>
          <p:cNvPr id="4" name="Slide Number Placeholder 3"/>
          <p:cNvSpPr>
            <a:spLocks noGrp="1"/>
          </p:cNvSpPr>
          <p:nvPr>
            <p:ph type="sldNum" sz="quarter" idx="10"/>
          </p:nvPr>
        </p:nvSpPr>
        <p:spPr/>
        <p:txBody>
          <a:bodyPr/>
          <a:lstStyle/>
          <a:p>
            <a:fld id="{6DC51814-3B91-4036-94D2-3977634EE214}" type="slidenum">
              <a:rPr lang="en-US" smtClean="0"/>
              <a:t>11</a:t>
            </a:fld>
            <a:endParaRPr lang="en-US" dirty="0"/>
          </a:p>
        </p:txBody>
      </p:sp>
    </p:spTree>
    <p:extLst>
      <p:ext uri="{BB962C8B-B14F-4D97-AF65-F5344CB8AC3E}">
        <p14:creationId xmlns:p14="http://schemas.microsoft.com/office/powerpoint/2010/main" val="308117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members of the PCEMCC including the 3</a:t>
            </a:r>
            <a:r>
              <a:rPr lang="en-US" baseline="0" dirty="0"/>
              <a:t> of us and </a:t>
            </a:r>
            <a:r>
              <a:rPr lang="en-US" dirty="0"/>
              <a:t>which includes</a:t>
            </a:r>
            <a:r>
              <a:rPr lang="en-US" baseline="0" dirty="0"/>
              <a:t> specialists from 12 different academic institutions.</a:t>
            </a:r>
            <a:endParaRPr lang="en-US" dirty="0"/>
          </a:p>
        </p:txBody>
      </p:sp>
      <p:sp>
        <p:nvSpPr>
          <p:cNvPr id="4" name="Slide Number Placeholder 3"/>
          <p:cNvSpPr>
            <a:spLocks noGrp="1"/>
          </p:cNvSpPr>
          <p:nvPr>
            <p:ph type="sldNum" sz="quarter" idx="10"/>
          </p:nvPr>
        </p:nvSpPr>
        <p:spPr/>
        <p:txBody>
          <a:bodyPr/>
          <a:lstStyle/>
          <a:p>
            <a:fld id="{6DC51814-3B91-4036-94D2-3977634EE214}" type="slidenum">
              <a:rPr lang="en-US" smtClean="0"/>
              <a:t>12</a:t>
            </a:fld>
            <a:endParaRPr lang="en-US" dirty="0"/>
          </a:p>
        </p:txBody>
      </p:sp>
    </p:spTree>
    <p:extLst>
      <p:ext uri="{BB962C8B-B14F-4D97-AF65-F5344CB8AC3E}">
        <p14:creationId xmlns:p14="http://schemas.microsoft.com/office/powerpoint/2010/main" val="31007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baseline="0" dirty="0"/>
              <a:t>PCEMCC created a strategy by </a:t>
            </a:r>
            <a:endParaRPr lang="en-US" sz="1200" dirty="0"/>
          </a:p>
          <a:p>
            <a:r>
              <a:rPr lang="en-US" sz="1200" dirty="0"/>
              <a:t>a. Providing recommendations for training and competencies in exercise physiology in the form of a published document</a:t>
            </a:r>
          </a:p>
          <a:p>
            <a:r>
              <a:rPr lang="en-US" sz="1200" dirty="0"/>
              <a:t>b. Publishing this online lecture series</a:t>
            </a:r>
          </a:p>
          <a:p>
            <a:r>
              <a:rPr lang="en-US" sz="1200" dirty="0"/>
              <a:t>c. A goal of ours to create an online repository of exercise tests for review</a:t>
            </a:r>
          </a:p>
          <a:p>
            <a:r>
              <a:rPr lang="en-US" sz="1200" dirty="0"/>
              <a:t>d. Lastly, we have a goal of establishing testing methods to assess competency</a:t>
            </a:r>
          </a:p>
          <a:p>
            <a:endParaRPr lang="en-US" sz="1200" dirty="0"/>
          </a:p>
          <a:p>
            <a:r>
              <a:rPr lang="en-US" sz="1200" dirty="0"/>
              <a:t>Overall, we want to provide a training curriculum that</a:t>
            </a:r>
            <a:r>
              <a:rPr lang="en-US" sz="1200" baseline="0" dirty="0"/>
              <a:t> we can offer to all pediatric cardiology fellows regardless of institution that can be done independently and achieve competency in </a:t>
            </a:r>
            <a:r>
              <a:rPr lang="en-US" sz="1200" baseline="0"/>
              <a:t>exercise physiology.</a:t>
            </a:r>
            <a:endParaRPr lang="en-US" sz="1200" dirty="0"/>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6DC51814-3B91-4036-94D2-3977634EE214}" type="slidenum">
              <a:rPr lang="en-US" smtClean="0"/>
              <a:t>13</a:t>
            </a:fld>
            <a:endParaRPr lang="en-US" dirty="0"/>
          </a:p>
        </p:txBody>
      </p:sp>
    </p:spTree>
    <p:extLst>
      <p:ext uri="{BB962C8B-B14F-4D97-AF65-F5344CB8AC3E}">
        <p14:creationId xmlns:p14="http://schemas.microsoft.com/office/powerpoint/2010/main" val="417891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lecture topics include:</a:t>
            </a:r>
          </a:p>
          <a:p>
            <a:endParaRPr lang="en-US" baseline="0" dirty="0"/>
          </a:p>
          <a:p>
            <a:r>
              <a:rPr lang="en-US" baseline="0" dirty="0"/>
              <a:t>1. Clinical Utility of Exercise Training</a:t>
            </a:r>
          </a:p>
          <a:p>
            <a:r>
              <a:rPr lang="en-US" baseline="0" dirty="0"/>
              <a:t>2. Biochemistry of exercise</a:t>
            </a:r>
          </a:p>
          <a:p>
            <a:r>
              <a:rPr lang="en-US" baseline="0" dirty="0"/>
              <a:t>3. Oxygen delivery</a:t>
            </a:r>
          </a:p>
          <a:p>
            <a:r>
              <a:rPr lang="en-US" baseline="0" dirty="0"/>
              <a:t>4. Ventilation and C02 elimination (external respiration)</a:t>
            </a:r>
          </a:p>
          <a:p>
            <a:r>
              <a:rPr lang="en-US" baseline="0" dirty="0"/>
              <a:t>5. Exercise Hemodynamics </a:t>
            </a:r>
            <a:r>
              <a:rPr lang="en-US" baseline="0" dirty="0" err="1"/>
              <a:t>Ie</a:t>
            </a:r>
            <a:r>
              <a:rPr lang="en-US" baseline="0" dirty="0"/>
              <a:t> what happens to cardiac output </a:t>
            </a:r>
          </a:p>
          <a:p>
            <a:r>
              <a:rPr lang="en-US" baseline="0" dirty="0"/>
              <a:t>6. Basics of exercise electrophysiology</a:t>
            </a:r>
          </a:p>
          <a:p>
            <a:r>
              <a:rPr lang="en-US" baseline="0" dirty="0"/>
              <a:t>7. Exercise equipment and protocols</a:t>
            </a:r>
          </a:p>
          <a:p>
            <a:r>
              <a:rPr lang="en-US" baseline="0" dirty="0"/>
              <a:t>8. Cardiac rehab in pediatrics </a:t>
            </a:r>
          </a:p>
          <a:p>
            <a:r>
              <a:rPr lang="en-US" baseline="0" dirty="0"/>
              <a:t>9. Exercising with a pacemaker  </a:t>
            </a:r>
          </a:p>
          <a:p>
            <a:r>
              <a:rPr lang="en-US" baseline="0" dirty="0"/>
              <a:t>10. A demonstration of how a patient is exercised (a real patient)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those broad goals in education, let’s discuss exercise testing</a:t>
            </a:r>
          </a:p>
          <a:p>
            <a:endParaRPr lang="en-US" baseline="0" dirty="0"/>
          </a:p>
          <a:p>
            <a:endParaRPr lang="en-US" baseline="0" dirty="0"/>
          </a:p>
          <a:p>
            <a:r>
              <a:rPr lang="en-US" baseline="0" dirty="0"/>
              <a:t>  </a:t>
            </a:r>
          </a:p>
          <a:p>
            <a:endParaRPr lang="en-US" dirty="0"/>
          </a:p>
          <a:p>
            <a:endParaRPr lang="en-US" dirty="0"/>
          </a:p>
          <a:p>
            <a:endParaRPr lang="en-US" baseline="0" dirty="0"/>
          </a:p>
          <a:p>
            <a:r>
              <a:rPr lang="en-US" baseline="0" dirty="0"/>
              <a:t>Taken from : </a:t>
            </a:r>
          </a:p>
          <a:p>
            <a:endParaRPr lang="en-US" baseline="0" dirty="0"/>
          </a:p>
          <a:p>
            <a:r>
              <a:rPr lang="en-US" baseline="0" dirty="0"/>
              <a:t>Others will</a:t>
            </a:r>
            <a:r>
              <a:rPr lang="en-US" sz="1200" kern="1200" dirty="0">
                <a:solidFill>
                  <a:schemeClr val="tx1"/>
                </a:solidFill>
                <a:effectLst/>
                <a:latin typeface="+mn-lt"/>
                <a:ea typeface="+mn-ea"/>
                <a:cs typeface="+mn-cs"/>
              </a:rPr>
              <a:t>1. Why is Exercise Testing a Valuable Tool in Pediatric Cardiology? Jennifer Huang (</a:t>
            </a:r>
            <a:r>
              <a:rPr lang="en-US" sz="1200" u="sng" kern="1200" dirty="0">
                <a:solidFill>
                  <a:schemeClr val="tx1"/>
                </a:solidFill>
                <a:effectLst/>
                <a:latin typeface="+mn-lt"/>
                <a:ea typeface="+mn-ea"/>
                <a:cs typeface="+mn-cs"/>
                <a:hlinkClick r:id="rId3"/>
              </a:rPr>
              <a:t>huangje@ohsu.edu</a:t>
            </a:r>
            <a:r>
              <a:rPr lang="en-US" sz="1200" kern="1200" dirty="0">
                <a:solidFill>
                  <a:schemeClr val="tx1"/>
                </a:solidFill>
                <a:effectLst/>
                <a:latin typeface="+mn-lt"/>
                <a:ea typeface="+mn-ea"/>
                <a:cs typeface="+mn-cs"/>
              </a:rPr>
              <a:t>), Bradley Robinson (</a:t>
            </a:r>
            <a:r>
              <a:rPr lang="en-US" sz="1200" u="sng" kern="1200" dirty="0">
                <a:solidFill>
                  <a:schemeClr val="tx1"/>
                </a:solidFill>
                <a:effectLst/>
                <a:latin typeface="+mn-lt"/>
                <a:ea typeface="+mn-ea"/>
                <a:cs typeface="+mn-cs"/>
                <a:hlinkClick r:id="rId4"/>
              </a:rPr>
              <a:t>bradley.robinson@nemours.org</a:t>
            </a:r>
            <a:r>
              <a:rPr lang="en-US" sz="1200" kern="1200" dirty="0">
                <a:solidFill>
                  <a:schemeClr val="tx1"/>
                </a:solidFill>
                <a:effectLst/>
                <a:latin typeface="+mn-lt"/>
                <a:ea typeface="+mn-ea"/>
                <a:cs typeface="+mn-cs"/>
              </a:rPr>
              <a:t>), Peter Koenig (</a:t>
            </a:r>
            <a:r>
              <a:rPr lang="en-US" sz="1200" u="sng" kern="1200" dirty="0">
                <a:solidFill>
                  <a:schemeClr val="tx1"/>
                </a:solidFill>
                <a:effectLst/>
                <a:latin typeface="+mn-lt"/>
                <a:ea typeface="+mn-ea"/>
                <a:cs typeface="+mn-cs"/>
                <a:hlinkClick r:id="rId5"/>
              </a:rPr>
              <a:t>pkoenig@luriechildrens.org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2. Basic of Exercise Biochemistry. Jonathan Rhodes (</a:t>
            </a:r>
            <a:r>
              <a:rPr lang="en-US" sz="1200" u="sng" kern="1200" dirty="0">
                <a:solidFill>
                  <a:schemeClr val="tx1"/>
                </a:solidFill>
                <a:effectLst/>
                <a:latin typeface="+mn-lt"/>
                <a:ea typeface="+mn-ea"/>
                <a:cs typeface="+mn-cs"/>
                <a:hlinkClick r:id="rId6"/>
              </a:rPr>
              <a:t>jonathan.rhodes@cardio.chboston.org</a:t>
            </a:r>
            <a:r>
              <a:rPr lang="en-US" sz="1200" kern="1200" dirty="0">
                <a:solidFill>
                  <a:schemeClr val="tx1"/>
                </a:solidFill>
                <a:effectLst/>
                <a:latin typeface="+mn-lt"/>
                <a:ea typeface="+mn-ea"/>
                <a:cs typeface="+mn-cs"/>
              </a:rPr>
              <a:t>), Naomi Gauthier (</a:t>
            </a:r>
            <a:r>
              <a:rPr lang="en-US" sz="1200" u="sng" kern="1200" dirty="0">
                <a:solidFill>
                  <a:schemeClr val="tx1"/>
                </a:solidFill>
                <a:effectLst/>
                <a:latin typeface="+mn-lt"/>
                <a:ea typeface="+mn-ea"/>
                <a:cs typeface="+mn-cs"/>
                <a:hlinkClick r:id="rId7"/>
              </a:rPr>
              <a:t>naomi.gauthier@cardio.chboston.org</a:t>
            </a:r>
            <a:r>
              <a:rPr lang="en-US" sz="1200" kern="1200" dirty="0">
                <a:solidFill>
                  <a:schemeClr val="tx1"/>
                </a:solidFill>
                <a:effectLst/>
                <a:latin typeface="+mn-lt"/>
                <a:ea typeface="+mn-ea"/>
                <a:cs typeface="+mn-cs"/>
              </a:rPr>
              <a:t>), Meg Vernon (</a:t>
            </a:r>
            <a:r>
              <a:rPr lang="en-US" sz="1200" u="sng" kern="1200" dirty="0">
                <a:solidFill>
                  <a:schemeClr val="tx1"/>
                </a:solidFill>
                <a:effectLst/>
                <a:latin typeface="+mn-lt"/>
                <a:ea typeface="+mn-ea"/>
                <a:cs typeface="+mn-cs"/>
                <a:hlinkClick r:id="rId8"/>
              </a:rPr>
              <a:t>meg.vernon@seattlechildrens.org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3. Basic of Oxygen Delivery to Tissues. Sasha Opotowsky (</a:t>
            </a:r>
            <a:r>
              <a:rPr lang="en-US" sz="1200" u="none" strike="noStrike" kern="1200" dirty="0">
                <a:solidFill>
                  <a:schemeClr val="tx1"/>
                </a:solidFill>
                <a:effectLst/>
                <a:latin typeface="+mn-lt"/>
                <a:ea typeface="+mn-ea"/>
                <a:cs typeface="+mn-cs"/>
                <a:hlinkClick r:id="rId9"/>
              </a:rPr>
              <a:t>sasha.opotowsky@cchmc.org</a:t>
            </a:r>
            <a:r>
              <a:rPr lang="en-US" sz="1200" kern="1200" dirty="0">
                <a:solidFill>
                  <a:schemeClr val="tx1"/>
                </a:solidFill>
                <a:effectLst/>
                <a:latin typeface="+mn-lt"/>
                <a:ea typeface="+mn-ea"/>
                <a:cs typeface="+mn-cs"/>
              </a:rPr>
              <a:t>), Naomi Gauthier (</a:t>
            </a:r>
            <a:r>
              <a:rPr lang="en-US" sz="1200" u="none" strike="noStrike" kern="1200" dirty="0">
                <a:solidFill>
                  <a:schemeClr val="tx1"/>
                </a:solidFill>
                <a:effectLst/>
                <a:latin typeface="+mn-lt"/>
                <a:ea typeface="+mn-ea"/>
                <a:cs typeface="+mn-cs"/>
                <a:hlinkClick r:id="rId7"/>
              </a:rPr>
              <a:t>naomi.gauthier@cardio.chboston.org</a:t>
            </a:r>
            <a:r>
              <a:rPr lang="en-US" sz="1200" kern="1200" dirty="0">
                <a:solidFill>
                  <a:schemeClr val="tx1"/>
                </a:solidFill>
                <a:effectLst/>
                <a:latin typeface="+mn-lt"/>
                <a:ea typeface="+mn-ea"/>
                <a:cs typeface="+mn-cs"/>
              </a:rPr>
              <a:t>), David White (</a:t>
            </a:r>
            <a:r>
              <a:rPr lang="en-US" sz="1200" u="sng" kern="1200" dirty="0">
                <a:solidFill>
                  <a:schemeClr val="tx1"/>
                </a:solidFill>
                <a:effectLst/>
                <a:latin typeface="+mn-lt"/>
                <a:ea typeface="+mn-ea"/>
                <a:cs typeface="+mn-cs"/>
                <a:hlinkClick r:id="rId10"/>
              </a:rPr>
              <a:t>dawhite@cmh.edu</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4. Basics of Exercise Ventilation and CO2 Elimination. Sasha Opotowsky (</a:t>
            </a:r>
            <a:r>
              <a:rPr lang="en-US" sz="1200" u="none" strike="noStrike" kern="1200" dirty="0">
                <a:solidFill>
                  <a:schemeClr val="tx1"/>
                </a:solidFill>
                <a:effectLst/>
                <a:latin typeface="+mn-lt"/>
                <a:ea typeface="+mn-ea"/>
                <a:cs typeface="+mn-cs"/>
                <a:hlinkClick r:id="rId9"/>
              </a:rPr>
              <a:t>sasha.opotowsky@cchmc.org</a:t>
            </a:r>
            <a:r>
              <a:rPr lang="en-US" sz="1200" kern="1200" dirty="0">
                <a:solidFill>
                  <a:schemeClr val="tx1"/>
                </a:solidFill>
                <a:effectLst/>
                <a:latin typeface="+mn-lt"/>
                <a:ea typeface="+mn-ea"/>
                <a:cs typeface="+mn-cs"/>
              </a:rPr>
              <a:t>),  Jonathan Rhodes (</a:t>
            </a:r>
            <a:r>
              <a:rPr lang="en-US" sz="1200" u="sng" kern="1200" dirty="0">
                <a:solidFill>
                  <a:schemeClr val="tx1"/>
                </a:solidFill>
                <a:effectLst/>
                <a:latin typeface="+mn-lt"/>
                <a:ea typeface="+mn-ea"/>
                <a:cs typeface="+mn-cs"/>
                <a:hlinkClick r:id="rId6"/>
              </a:rPr>
              <a:t>jonathan.rhodes@cardio.chboston.org</a:t>
            </a:r>
            <a:r>
              <a:rPr lang="en-US" sz="1200" kern="1200" dirty="0">
                <a:solidFill>
                  <a:schemeClr val="tx1"/>
                </a:solidFill>
                <a:effectLst/>
                <a:latin typeface="+mn-lt"/>
                <a:ea typeface="+mn-ea"/>
                <a:cs typeface="+mn-cs"/>
              </a:rPr>
              <a:t>), Meg Vernon (</a:t>
            </a:r>
            <a:r>
              <a:rPr lang="en-US" sz="1200" u="sng" kern="1200" dirty="0">
                <a:solidFill>
                  <a:schemeClr val="tx1"/>
                </a:solidFill>
                <a:effectLst/>
                <a:latin typeface="+mn-lt"/>
                <a:ea typeface="+mn-ea"/>
                <a:cs typeface="+mn-cs"/>
                <a:hlinkClick r:id="rId8"/>
              </a:rPr>
              <a:t>meg.vernon@seattlechildrens.org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5. Basics of Exercise Hemodynamics. Wayne Mays (</a:t>
            </a:r>
            <a:r>
              <a:rPr lang="en-US" sz="1200" u="sng" kern="1200" dirty="0">
                <a:solidFill>
                  <a:schemeClr val="tx1"/>
                </a:solidFill>
                <a:effectLst/>
                <a:latin typeface="+mn-lt"/>
                <a:ea typeface="+mn-ea"/>
                <a:cs typeface="+mn-cs"/>
                <a:hlinkClick r:id="rId11"/>
              </a:rPr>
              <a:t>wayne.mays@cchmc.org</a:t>
            </a:r>
            <a:r>
              <a:rPr lang="en-US" sz="1200" kern="1200" dirty="0">
                <a:solidFill>
                  <a:schemeClr val="tx1"/>
                </a:solidFill>
                <a:effectLst/>
                <a:latin typeface="+mn-lt"/>
                <a:ea typeface="+mn-ea"/>
                <a:cs typeface="+mn-cs"/>
              </a:rPr>
              <a:t>), Jonathan Rhodes (</a:t>
            </a:r>
            <a:r>
              <a:rPr lang="en-US" sz="1200" u="sng" kern="1200" dirty="0">
                <a:solidFill>
                  <a:schemeClr val="tx1"/>
                </a:solidFill>
                <a:effectLst/>
                <a:latin typeface="+mn-lt"/>
                <a:ea typeface="+mn-ea"/>
                <a:cs typeface="+mn-cs"/>
                <a:hlinkClick r:id="rId6"/>
              </a:rPr>
              <a:t>jonathan.rhodes@cardio.chboston.org</a:t>
            </a:r>
            <a:r>
              <a:rPr lang="en-US" sz="1200" kern="1200" dirty="0">
                <a:solidFill>
                  <a:schemeClr val="tx1"/>
                </a:solidFill>
                <a:effectLst/>
                <a:latin typeface="+mn-lt"/>
                <a:ea typeface="+mn-ea"/>
                <a:cs typeface="+mn-cs"/>
              </a:rPr>
              <a:t>), Meg Vernon (</a:t>
            </a:r>
            <a:r>
              <a:rPr lang="en-US" sz="1200" u="sng" kern="1200" dirty="0">
                <a:solidFill>
                  <a:schemeClr val="tx1"/>
                </a:solidFill>
                <a:effectLst/>
                <a:latin typeface="+mn-lt"/>
                <a:ea typeface="+mn-ea"/>
                <a:cs typeface="+mn-cs"/>
                <a:hlinkClick r:id="rId8"/>
              </a:rPr>
              <a:t>meg.vernon@seattlechildrens.org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6. Basics of Exercise Electrophysiology. Tina Pham (</a:t>
            </a:r>
            <a:r>
              <a:rPr lang="en-US" sz="1200" u="sng" kern="1200" dirty="0">
                <a:solidFill>
                  <a:schemeClr val="tx1"/>
                </a:solidFill>
                <a:effectLst/>
                <a:latin typeface="+mn-lt"/>
                <a:ea typeface="+mn-ea"/>
                <a:cs typeface="+mn-cs"/>
                <a:hlinkClick r:id="rId12"/>
              </a:rPr>
              <a:t>tamdan.pham@bcm.edu</a:t>
            </a:r>
            <a:r>
              <a:rPr lang="en-US" sz="1200" kern="1200" dirty="0">
                <a:solidFill>
                  <a:schemeClr val="tx1"/>
                </a:solidFill>
                <a:effectLst/>
                <a:latin typeface="+mn-lt"/>
                <a:ea typeface="+mn-ea"/>
                <a:cs typeface="+mn-cs"/>
              </a:rPr>
              <a:t>), Kendra Ward (</a:t>
            </a:r>
            <a:r>
              <a:rPr lang="en-US" sz="1200" u="sng" kern="1200" dirty="0">
                <a:solidFill>
                  <a:schemeClr val="tx1"/>
                </a:solidFill>
                <a:effectLst/>
                <a:latin typeface="+mn-lt"/>
                <a:ea typeface="+mn-ea"/>
                <a:cs typeface="+mn-cs"/>
                <a:hlinkClick r:id="rId13"/>
              </a:rPr>
              <a:t>kward@luriechildrens.org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7. Exercise Testing Equipment and Protocols. Wayne Mays (</a:t>
            </a:r>
            <a:r>
              <a:rPr lang="en-US" sz="1200" u="none" strike="noStrike" kern="1200" dirty="0">
                <a:solidFill>
                  <a:schemeClr val="tx1"/>
                </a:solidFill>
                <a:effectLst/>
                <a:latin typeface="+mn-lt"/>
                <a:ea typeface="+mn-ea"/>
                <a:cs typeface="+mn-cs"/>
                <a:hlinkClick r:id="rId11"/>
              </a:rPr>
              <a:t>wayne.mays@cchmc.org</a:t>
            </a:r>
            <a:r>
              <a:rPr lang="en-US" sz="1200" kern="1200" dirty="0">
                <a:solidFill>
                  <a:schemeClr val="tx1"/>
                </a:solidFill>
                <a:effectLst/>
                <a:latin typeface="+mn-lt"/>
                <a:ea typeface="+mn-ea"/>
                <a:cs typeface="+mn-cs"/>
              </a:rPr>
              <a:t>), Steve Paridon (</a:t>
            </a:r>
            <a:r>
              <a:rPr lang="en-US" sz="1200" u="sng" kern="1200" dirty="0">
                <a:solidFill>
                  <a:schemeClr val="tx1"/>
                </a:solidFill>
                <a:effectLst/>
                <a:latin typeface="+mn-lt"/>
                <a:ea typeface="+mn-ea"/>
                <a:cs typeface="+mn-cs"/>
                <a:hlinkClick r:id="rId14"/>
              </a:rPr>
              <a:t>stephensp@email.chop.edu</a:t>
            </a:r>
            <a:r>
              <a:rPr lang="en-US" sz="1200" kern="1200" dirty="0">
                <a:solidFill>
                  <a:schemeClr val="tx1"/>
                </a:solidFill>
                <a:effectLst/>
                <a:latin typeface="+mn-lt"/>
                <a:ea typeface="+mn-ea"/>
                <a:cs typeface="+mn-cs"/>
              </a:rPr>
              <a:t>), Tracy Curran (</a:t>
            </a:r>
            <a:r>
              <a:rPr lang="en-US" sz="1200" u="sng" kern="1200" dirty="0">
                <a:solidFill>
                  <a:schemeClr val="tx1"/>
                </a:solidFill>
                <a:effectLst/>
                <a:latin typeface="+mn-lt"/>
                <a:ea typeface="+mn-ea"/>
                <a:cs typeface="+mn-cs"/>
                <a:hlinkClick r:id="rId15"/>
              </a:rPr>
              <a:t>tracy.curran@cardio.chboston.org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Supplemental Lectures:</a:t>
            </a:r>
          </a:p>
          <a:p>
            <a:r>
              <a:rPr lang="en-US" sz="1200" kern="1200" dirty="0">
                <a:solidFill>
                  <a:schemeClr val="tx1"/>
                </a:solidFill>
                <a:effectLst/>
                <a:latin typeface="+mn-lt"/>
                <a:ea typeface="+mn-ea"/>
                <a:cs typeface="+mn-cs"/>
              </a:rPr>
              <a:t>8. Center Videos. Steve Paridon (</a:t>
            </a:r>
            <a:r>
              <a:rPr lang="en-US" sz="1200" u="none" strike="noStrike" kern="1200" dirty="0">
                <a:solidFill>
                  <a:schemeClr val="tx1"/>
                </a:solidFill>
                <a:effectLst/>
                <a:latin typeface="+mn-lt"/>
                <a:ea typeface="+mn-ea"/>
                <a:cs typeface="+mn-cs"/>
                <a:hlinkClick r:id="rId14"/>
              </a:rPr>
              <a:t>stephensp@email.chop.edu</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9. Cardiac Rehab. Naomi Gauthier (</a:t>
            </a:r>
            <a:r>
              <a:rPr lang="en-US" sz="1200" u="none" strike="noStrike" kern="1200" dirty="0">
                <a:solidFill>
                  <a:schemeClr val="tx1"/>
                </a:solidFill>
                <a:effectLst/>
                <a:latin typeface="+mn-lt"/>
                <a:ea typeface="+mn-ea"/>
                <a:cs typeface="+mn-cs"/>
                <a:hlinkClick r:id="rId7"/>
              </a:rPr>
              <a:t>naomi.gauthier@cardio.chboston.org</a:t>
            </a:r>
            <a:r>
              <a:rPr lang="en-US" sz="1200" kern="1200" dirty="0">
                <a:solidFill>
                  <a:schemeClr val="tx1"/>
                </a:solidFill>
                <a:effectLst/>
                <a:latin typeface="+mn-lt"/>
                <a:ea typeface="+mn-ea"/>
                <a:cs typeface="+mn-cs"/>
              </a:rPr>
              <a:t>), Tracy Curran (</a:t>
            </a:r>
            <a:r>
              <a:rPr lang="en-US" sz="1200" u="sng" kern="1200" dirty="0">
                <a:solidFill>
                  <a:schemeClr val="tx1"/>
                </a:solidFill>
                <a:effectLst/>
                <a:latin typeface="+mn-lt"/>
                <a:ea typeface="+mn-ea"/>
                <a:cs typeface="+mn-cs"/>
                <a:hlinkClick r:id="rId15"/>
              </a:rPr>
              <a:t>tracy.curran@cardio.chboston.org</a:t>
            </a:r>
            <a:r>
              <a:rPr lang="en-US" sz="1200" kern="1200" dirty="0">
                <a:solidFill>
                  <a:schemeClr val="tx1"/>
                </a:solidFill>
                <a:effectLst/>
                <a:latin typeface="+mn-lt"/>
                <a:ea typeface="+mn-ea"/>
                <a:cs typeface="+mn-cs"/>
              </a:rPr>
              <a:t>), Danielle Burstein (</a:t>
            </a:r>
            <a:r>
              <a:rPr lang="en-US" sz="1200" u="none" strike="noStrike" kern="1200" dirty="0">
                <a:solidFill>
                  <a:schemeClr val="tx1"/>
                </a:solidFill>
                <a:effectLst/>
                <a:latin typeface="+mn-lt"/>
                <a:ea typeface="+mn-ea"/>
                <a:cs typeface="+mn-cs"/>
                <a:hlinkClick r:id="rId16"/>
              </a:rPr>
              <a:t>bursteind@email.chop.edu</a:t>
            </a:r>
            <a:r>
              <a:rPr lang="en-US" sz="1200" kern="1200" dirty="0">
                <a:solidFill>
                  <a:schemeClr val="tx1"/>
                </a:solidFill>
                <a:effectLst/>
                <a:latin typeface="+mn-lt"/>
                <a:ea typeface="+mn-ea"/>
                <a:cs typeface="+mn-cs"/>
              </a:rPr>
              <a:t>), Sam Wittekind (</a:t>
            </a:r>
            <a:r>
              <a:rPr lang="en-US" sz="1200" u="sng" kern="1200" dirty="0">
                <a:solidFill>
                  <a:schemeClr val="tx1"/>
                </a:solidFill>
                <a:effectLst/>
                <a:latin typeface="+mn-lt"/>
                <a:ea typeface="+mn-ea"/>
                <a:cs typeface="+mn-cs"/>
                <a:hlinkClick r:id="rId17"/>
              </a:rPr>
              <a:t>samuel.wittekind@cchmc.org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10. Exercise Testing in Patients with a Pacemaker/ICD. Kendra Ward (</a:t>
            </a:r>
            <a:r>
              <a:rPr lang="en-US" sz="1200" u="sng" kern="1200" dirty="0">
                <a:solidFill>
                  <a:schemeClr val="tx1"/>
                </a:solidFill>
                <a:effectLst/>
                <a:latin typeface="+mn-lt"/>
                <a:ea typeface="+mn-ea"/>
                <a:cs typeface="+mn-cs"/>
                <a:hlinkClick r:id="rId13"/>
              </a:rPr>
              <a:t>kward@luriechildrens.org</a:t>
            </a:r>
            <a:r>
              <a:rPr lang="en-US" sz="1200" kern="1200" dirty="0">
                <a:solidFill>
                  <a:schemeClr val="tx1"/>
                </a:solidFill>
                <a:effectLst/>
                <a:latin typeface="+mn-lt"/>
                <a:ea typeface="+mn-ea"/>
                <a:cs typeface="+mn-cs"/>
              </a:rPr>
              <a:t>)</a:t>
            </a:r>
          </a:p>
          <a:p>
            <a:r>
              <a:rPr lang="en-US" baseline="0" dirty="0"/>
              <a:t> cover .  </a:t>
            </a:r>
            <a:endParaRPr lang="en-US" dirty="0"/>
          </a:p>
          <a:p>
            <a:endParaRPr lang="en-US" dirty="0"/>
          </a:p>
        </p:txBody>
      </p:sp>
      <p:sp>
        <p:nvSpPr>
          <p:cNvPr id="4" name="Slide Number Placeholder 3"/>
          <p:cNvSpPr>
            <a:spLocks noGrp="1"/>
          </p:cNvSpPr>
          <p:nvPr>
            <p:ph type="sldNum" sz="quarter" idx="10"/>
          </p:nvPr>
        </p:nvSpPr>
        <p:spPr/>
        <p:txBody>
          <a:bodyPr/>
          <a:lstStyle/>
          <a:p>
            <a:fld id="{6DC51814-3B91-4036-94D2-3977634EE214}" type="slidenum">
              <a:rPr lang="en-US" smtClean="0"/>
              <a:t>14</a:t>
            </a:fld>
            <a:endParaRPr lang="en-US" dirty="0"/>
          </a:p>
        </p:txBody>
      </p:sp>
    </p:spTree>
    <p:extLst>
      <p:ext uri="{BB962C8B-B14F-4D97-AF65-F5344CB8AC3E}">
        <p14:creationId xmlns:p14="http://schemas.microsoft.com/office/powerpoint/2010/main" val="187465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a:t>
            </a:r>
            <a:r>
              <a:rPr lang="en-US" baseline="0" dirty="0"/>
              <a:t> questions here.  (Feel free to add some from your slides) </a:t>
            </a:r>
          </a:p>
          <a:p>
            <a:endParaRPr lang="en-US" baseline="0" dirty="0"/>
          </a:p>
          <a:p>
            <a:r>
              <a:rPr lang="en-US" baseline="0" dirty="0" err="1"/>
              <a:t>Eg</a:t>
            </a:r>
            <a:r>
              <a:rPr lang="en-US" baseline="0" dirty="0"/>
              <a:t> Where would you exercise a patient with a pacemaker that is in the DDDR mode?  </a:t>
            </a:r>
          </a:p>
          <a:p>
            <a:r>
              <a:rPr lang="en-US" baseline="0" dirty="0"/>
              <a:t>A: </a:t>
            </a:r>
            <a:r>
              <a:rPr lang="en-US" baseline="0" dirty="0">
                <a:solidFill>
                  <a:srgbClr val="FF0000"/>
                </a:solidFill>
              </a:rPr>
              <a:t>treadmill ***</a:t>
            </a:r>
          </a:p>
          <a:p>
            <a:r>
              <a:rPr lang="en-US" baseline="0" dirty="0"/>
              <a:t>B  bike ergometer</a:t>
            </a:r>
          </a:p>
          <a:p>
            <a:r>
              <a:rPr lang="en-US" baseline="0" dirty="0"/>
              <a:t>C  with dobutamine</a:t>
            </a:r>
          </a:p>
          <a:p>
            <a:r>
              <a:rPr lang="en-US" baseline="0" dirty="0"/>
              <a:t> </a:t>
            </a:r>
          </a:p>
          <a:p>
            <a:endParaRPr lang="en-US" baseline="0" dirty="0"/>
          </a:p>
          <a:p>
            <a:r>
              <a:rPr lang="en-US" baseline="0" dirty="0"/>
              <a:t>Examples of stressors used for exercise testing include all of following except: </a:t>
            </a:r>
          </a:p>
          <a:p>
            <a:pPr marL="228600" indent="-228600">
              <a:buAutoNum type="alphaLcParenR"/>
            </a:pPr>
            <a:r>
              <a:rPr lang="en-US" baseline="0" dirty="0"/>
              <a:t>Treadmill </a:t>
            </a:r>
          </a:p>
          <a:p>
            <a:pPr marL="228600" indent="-228600">
              <a:buAutoNum type="alphaLcParenR"/>
            </a:pPr>
            <a:r>
              <a:rPr lang="en-US" baseline="0" dirty="0"/>
              <a:t>Bicycle ergometer </a:t>
            </a:r>
          </a:p>
          <a:p>
            <a:pPr marL="228600" indent="-228600">
              <a:buAutoNum type="alphaLcParenR"/>
            </a:pPr>
            <a:r>
              <a:rPr lang="en-US" baseline="0" dirty="0"/>
              <a:t>Dobutamine </a:t>
            </a:r>
          </a:p>
          <a:p>
            <a:pPr marL="228600" indent="-228600">
              <a:buAutoNum type="alphaLcParenR"/>
            </a:pPr>
            <a:r>
              <a:rPr lang="en-US" baseline="0" dirty="0"/>
              <a:t>ECG*** </a:t>
            </a:r>
          </a:p>
          <a:p>
            <a:endParaRPr lang="en-US" dirty="0"/>
          </a:p>
        </p:txBody>
      </p:sp>
      <p:sp>
        <p:nvSpPr>
          <p:cNvPr id="4" name="Slide Number Placeholder 3"/>
          <p:cNvSpPr>
            <a:spLocks noGrp="1"/>
          </p:cNvSpPr>
          <p:nvPr>
            <p:ph type="sldNum" sz="quarter" idx="10"/>
          </p:nvPr>
        </p:nvSpPr>
        <p:spPr/>
        <p:txBody>
          <a:bodyPr/>
          <a:lstStyle/>
          <a:p>
            <a:fld id="{6DC51814-3B91-4036-94D2-3977634EE214}" type="slidenum">
              <a:rPr lang="en-US" smtClean="0"/>
              <a:t>21</a:t>
            </a:fld>
            <a:endParaRPr lang="en-US" dirty="0"/>
          </a:p>
        </p:txBody>
      </p:sp>
    </p:spTree>
    <p:extLst>
      <p:ext uri="{BB962C8B-B14F-4D97-AF65-F5344CB8AC3E}">
        <p14:creationId xmlns:p14="http://schemas.microsoft.com/office/powerpoint/2010/main" val="275775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3ABF-F143-F94A-8FAA-63C6C3AB8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D2C4E8-DFDF-AC4D-82E4-8C48209E1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79CEE0-02C6-544A-95A2-E60A11C9F3C9}"/>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5" name="Footer Placeholder 4">
            <a:extLst>
              <a:ext uri="{FF2B5EF4-FFF2-40B4-BE49-F238E27FC236}">
                <a16:creationId xmlns:a16="http://schemas.microsoft.com/office/drawing/2014/main" id="{582E0811-D34A-E847-B451-D93700C2D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22AFB-C631-884B-AB5F-7B7ADA53295E}"/>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183616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6592-7B33-5744-8188-67E54F4741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C4ED44-B289-D64E-B1D2-42C278165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6DE29-FBFD-0B48-B407-1D3558B0D087}"/>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5" name="Footer Placeholder 4">
            <a:extLst>
              <a:ext uri="{FF2B5EF4-FFF2-40B4-BE49-F238E27FC236}">
                <a16:creationId xmlns:a16="http://schemas.microsoft.com/office/drawing/2014/main" id="{63632991-0BB3-C245-B000-216955E0A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0C3C0-014D-C240-B80B-56F670E9EA0B}"/>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358731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67BB4-6C07-8745-8D9B-F7C58F815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011D96-DA81-5A47-9A00-A5E5E052DC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93A20-FD89-4244-BBCE-97DDE7E9AB9A}"/>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5" name="Footer Placeholder 4">
            <a:extLst>
              <a:ext uri="{FF2B5EF4-FFF2-40B4-BE49-F238E27FC236}">
                <a16:creationId xmlns:a16="http://schemas.microsoft.com/office/drawing/2014/main" id="{939E9652-C2DD-364C-9CC7-C48182E83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200EC-1255-1341-92C0-B16BD93B8D14}"/>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404977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D70A9-5CA3-6F4F-948C-C14FC4258A02}"/>
              </a:ext>
            </a:extLst>
          </p:cNvPr>
          <p:cNvSpPr/>
          <p:nvPr userDrawn="1"/>
        </p:nvSpPr>
        <p:spPr>
          <a:xfrm>
            <a:off x="0" y="0"/>
            <a:ext cx="12192000" cy="5613400"/>
          </a:xfrm>
          <a:prstGeom prst="rect">
            <a:avLst/>
          </a:prstGeom>
          <a:solidFill>
            <a:srgbClr val="17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81C91EB-AE66-4146-918D-0B0A545DAA12}"/>
              </a:ext>
            </a:extLst>
          </p:cNvPr>
          <p:cNvSpPr>
            <a:spLocks noGrp="1"/>
          </p:cNvSpPr>
          <p:nvPr>
            <p:ph type="ctrTitle"/>
          </p:nvPr>
        </p:nvSpPr>
        <p:spPr>
          <a:xfrm>
            <a:off x="1524000" y="1530275"/>
            <a:ext cx="9144000" cy="1739544"/>
          </a:xfrm>
          <a:prstGeom prst="rect">
            <a:avLst/>
          </a:prstGeom>
        </p:spPr>
        <p:txBody>
          <a:bodyPr anchor="b">
            <a:normAutofit/>
          </a:bodyPr>
          <a:lstStyle>
            <a:lvl1pPr algn="ctr">
              <a:defRPr sz="4800">
                <a:solidFill>
                  <a:schemeClr val="bg1"/>
                </a:solidFill>
                <a:latin typeface="Arial" charset="0"/>
                <a:ea typeface="Arial" charset="0"/>
                <a:cs typeface="Arial" charset="0"/>
              </a:defRPr>
            </a:lvl1pPr>
          </a:lstStyle>
          <a:p>
            <a:r>
              <a:rPr lang="en-US"/>
              <a:t>Click to edit Master title style</a:t>
            </a:r>
            <a:endParaRPr lang="en-US" dirty="0"/>
          </a:p>
        </p:txBody>
      </p:sp>
      <p:sp>
        <p:nvSpPr>
          <p:cNvPr id="4" name="Subtitle 2">
            <a:extLst>
              <a:ext uri="{FF2B5EF4-FFF2-40B4-BE49-F238E27FC236}">
                <a16:creationId xmlns:a16="http://schemas.microsoft.com/office/drawing/2014/main" id="{856EE56B-63C5-4E45-A1FA-EF6C1A3624E7}"/>
              </a:ext>
            </a:extLst>
          </p:cNvPr>
          <p:cNvSpPr>
            <a:spLocks noGrp="1"/>
          </p:cNvSpPr>
          <p:nvPr>
            <p:ph type="subTitle" idx="1"/>
          </p:nvPr>
        </p:nvSpPr>
        <p:spPr>
          <a:xfrm>
            <a:off x="1524000" y="3567839"/>
            <a:ext cx="9144000" cy="1082407"/>
          </a:xfrm>
          <a:prstGeom prst="rect">
            <a:avLst/>
          </a:prstGeom>
        </p:spPr>
        <p:txBody>
          <a:bodyPr>
            <a:normAutofit/>
          </a:bodyPr>
          <a:lstStyle>
            <a:lvl1pPr marL="0" indent="0" algn="ctr">
              <a:buNone/>
              <a:defRPr sz="2000">
                <a:solidFill>
                  <a:schemeClr val="bg1">
                    <a:alpha val="60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841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4151BC-A2C5-A54D-9DA6-C043BAE0BAB6}"/>
              </a:ext>
            </a:extLst>
          </p:cNvPr>
          <p:cNvSpPr>
            <a:spLocks noGrp="1"/>
          </p:cNvSpPr>
          <p:nvPr>
            <p:ph type="title"/>
          </p:nvPr>
        </p:nvSpPr>
        <p:spPr>
          <a:xfrm>
            <a:off x="1156770" y="1"/>
            <a:ext cx="10197028" cy="1359789"/>
          </a:xfrm>
          <a:prstGeom prst="rect">
            <a:avLst/>
          </a:prstGeom>
        </p:spPr>
        <p:txBody>
          <a:bodyPr anchor="ctr" anchorCtr="0"/>
          <a:lstStyle>
            <a:lvl1pPr>
              <a:defRPr sz="3600" b="0">
                <a:solidFill>
                  <a:srgbClr val="17344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AE1DDD1D-5B54-C145-8978-7EA883DB4C8F}"/>
              </a:ext>
            </a:extLst>
          </p:cNvPr>
          <p:cNvSpPr>
            <a:spLocks noGrp="1"/>
          </p:cNvSpPr>
          <p:nvPr>
            <p:ph idx="1"/>
          </p:nvPr>
        </p:nvSpPr>
        <p:spPr>
          <a:xfrm>
            <a:off x="1156770" y="1630497"/>
            <a:ext cx="10197029" cy="3855904"/>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186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427172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1686-FAFE-054D-8D4D-A1032B014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1CB7F-B77F-E440-8F01-DA5D94BA9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23818-F4B0-8243-854B-E6BEF1B0E477}"/>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5" name="Footer Placeholder 4">
            <a:extLst>
              <a:ext uri="{FF2B5EF4-FFF2-40B4-BE49-F238E27FC236}">
                <a16:creationId xmlns:a16="http://schemas.microsoft.com/office/drawing/2014/main" id="{52DC4CAA-7765-994A-9EE2-1562E54B7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A8552-4251-8647-B7E7-941682D97A0A}"/>
              </a:ext>
            </a:extLst>
          </p:cNvPr>
          <p:cNvSpPr>
            <a:spLocks noGrp="1"/>
          </p:cNvSpPr>
          <p:nvPr>
            <p:ph type="sldNum" sz="quarter" idx="12"/>
          </p:nvPr>
        </p:nvSpPr>
        <p:spPr/>
        <p:txBody>
          <a:bodyPr/>
          <a:lstStyle/>
          <a:p>
            <a:fld id="{003F2979-A254-1343-84A4-4F2A8EA916E4}" type="slidenum">
              <a:rPr lang="en-US" smtClean="0"/>
              <a:t>‹#›</a:t>
            </a:fld>
            <a:endParaRPr lang="en-US"/>
          </a:p>
        </p:txBody>
      </p:sp>
      <p:pic>
        <p:nvPicPr>
          <p:cNvPr id="7" name="Picture 6">
            <a:extLst>
              <a:ext uri="{FF2B5EF4-FFF2-40B4-BE49-F238E27FC236}">
                <a16:creationId xmlns:a16="http://schemas.microsoft.com/office/drawing/2014/main" id="{CE6C0438-4395-4DA8-AB59-A3CCFD5EC1C7}"/>
              </a:ext>
            </a:extLst>
          </p:cNvPr>
          <p:cNvPicPr>
            <a:picLocks noChangeAspect="1"/>
          </p:cNvPicPr>
          <p:nvPr userDrawn="1"/>
        </p:nvPicPr>
        <p:blipFill>
          <a:blip r:embed="rId2"/>
          <a:stretch>
            <a:fillRect/>
          </a:stretch>
        </p:blipFill>
        <p:spPr>
          <a:xfrm>
            <a:off x="10577384" y="5787456"/>
            <a:ext cx="1614616" cy="1074475"/>
          </a:xfrm>
          <a:prstGeom prst="rect">
            <a:avLst/>
          </a:prstGeom>
        </p:spPr>
      </p:pic>
    </p:spTree>
    <p:extLst>
      <p:ext uri="{BB962C8B-B14F-4D97-AF65-F5344CB8AC3E}">
        <p14:creationId xmlns:p14="http://schemas.microsoft.com/office/powerpoint/2010/main" val="15811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E1D3-3C03-1B4E-BB1F-024738E18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2B442-8D46-C049-8B78-E1058E5336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788C5-874A-D04A-A861-01CB78A8B5A8}"/>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5" name="Footer Placeholder 4">
            <a:extLst>
              <a:ext uri="{FF2B5EF4-FFF2-40B4-BE49-F238E27FC236}">
                <a16:creationId xmlns:a16="http://schemas.microsoft.com/office/drawing/2014/main" id="{625FEE4B-C38A-F545-8ADD-967CD1609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C9B0E-953B-C941-9509-D478AF9B7C92}"/>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28515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73AD-D2AD-B94B-A6B2-99CBAACC8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A7060-1B4F-8D4C-80DE-8A0212511F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672E9-5551-9641-9BD2-F778610A4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09FB1F-C311-0549-B079-1D351BA85EF8}"/>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6" name="Footer Placeholder 5">
            <a:extLst>
              <a:ext uri="{FF2B5EF4-FFF2-40B4-BE49-F238E27FC236}">
                <a16:creationId xmlns:a16="http://schemas.microsoft.com/office/drawing/2014/main" id="{C16D41C4-6AC2-9A47-8802-68A90D938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CB3FF-9C26-2348-9733-0B61116FD164}"/>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313398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1CFF-467F-514E-A472-A9F1FA7C53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D830B3-B73A-4446-86B0-1BA11CBA8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DCF57-5F26-D64E-837C-744682C2A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D4A6C9-41AB-7D43-9473-072A3E4D7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7D4E6A-9583-A442-B500-8B5741304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605126-AE19-1E4E-B4B8-0967733854EE}"/>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8" name="Footer Placeholder 7">
            <a:extLst>
              <a:ext uri="{FF2B5EF4-FFF2-40B4-BE49-F238E27FC236}">
                <a16:creationId xmlns:a16="http://schemas.microsoft.com/office/drawing/2014/main" id="{655ED251-27C2-1D4F-BEEA-A5972E2702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912A85-27D2-984D-9D44-2A86DFE0E8A2}"/>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18445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1961-CF5F-5448-8A56-3ED409A4CD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721020-B220-0F42-ADD8-16F43301B77D}"/>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4" name="Footer Placeholder 3">
            <a:extLst>
              <a:ext uri="{FF2B5EF4-FFF2-40B4-BE49-F238E27FC236}">
                <a16:creationId xmlns:a16="http://schemas.microsoft.com/office/drawing/2014/main" id="{05F6A708-58E6-F544-95E7-914F1C4E72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C73692-30D3-904C-A9A8-5BE0BA9D3AC2}"/>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130417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5CAFD-A359-C44C-9D01-833A8A42943C}"/>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3" name="Footer Placeholder 2">
            <a:extLst>
              <a:ext uri="{FF2B5EF4-FFF2-40B4-BE49-F238E27FC236}">
                <a16:creationId xmlns:a16="http://schemas.microsoft.com/office/drawing/2014/main" id="{4E264E5C-3A50-A84B-8696-606F24D8A0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151F24-D93F-1F49-BE92-BCCFA40F4CE4}"/>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141223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4A49-3D3D-8045-ABEB-6A0F62C12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623426-2877-554D-BB28-61279E413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87BC5D-2CDC-8845-8CA2-860135EA2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C980-7F87-554C-A453-9DEF0CC23CB7}"/>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6" name="Footer Placeholder 5">
            <a:extLst>
              <a:ext uri="{FF2B5EF4-FFF2-40B4-BE49-F238E27FC236}">
                <a16:creationId xmlns:a16="http://schemas.microsoft.com/office/drawing/2014/main" id="{DE16B414-1F08-9F4D-ADA8-FE6CA8640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4574C-CD0C-2346-9A59-3D76E180227D}"/>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384972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7840-5C90-5F4B-AF38-801C008A8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5293B-AB06-EF48-96D8-61AE76103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3A8489-3668-4948-A420-0D139FE210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D99E6-0B61-0347-B7F4-B4B41EA43C92}"/>
              </a:ext>
            </a:extLst>
          </p:cNvPr>
          <p:cNvSpPr>
            <a:spLocks noGrp="1"/>
          </p:cNvSpPr>
          <p:nvPr>
            <p:ph type="dt" sz="half" idx="10"/>
          </p:nvPr>
        </p:nvSpPr>
        <p:spPr/>
        <p:txBody>
          <a:bodyPr/>
          <a:lstStyle/>
          <a:p>
            <a:fld id="{881A9F18-B633-1248-B85B-97DFA2A5BDDF}" type="datetimeFigureOut">
              <a:rPr lang="en-US" smtClean="0"/>
              <a:t>10/15/2021</a:t>
            </a:fld>
            <a:endParaRPr lang="en-US"/>
          </a:p>
        </p:txBody>
      </p:sp>
      <p:sp>
        <p:nvSpPr>
          <p:cNvPr id="6" name="Footer Placeholder 5">
            <a:extLst>
              <a:ext uri="{FF2B5EF4-FFF2-40B4-BE49-F238E27FC236}">
                <a16:creationId xmlns:a16="http://schemas.microsoft.com/office/drawing/2014/main" id="{8EF1D32D-4008-D04B-8C5E-C398AD512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18EA8-AFEA-7548-8B7E-4A0F818EFC7E}"/>
              </a:ext>
            </a:extLst>
          </p:cNvPr>
          <p:cNvSpPr>
            <a:spLocks noGrp="1"/>
          </p:cNvSpPr>
          <p:nvPr>
            <p:ph type="sldNum" sz="quarter" idx="12"/>
          </p:nvPr>
        </p:nvSpPr>
        <p:spPr/>
        <p:txBody>
          <a:bodyPr/>
          <a:lstStyle/>
          <a:p>
            <a:fld id="{003F2979-A254-1343-84A4-4F2A8EA916E4}" type="slidenum">
              <a:rPr lang="en-US" smtClean="0"/>
              <a:t>‹#›</a:t>
            </a:fld>
            <a:endParaRPr lang="en-US"/>
          </a:p>
        </p:txBody>
      </p:sp>
    </p:spTree>
    <p:extLst>
      <p:ext uri="{BB962C8B-B14F-4D97-AF65-F5344CB8AC3E}">
        <p14:creationId xmlns:p14="http://schemas.microsoft.com/office/powerpoint/2010/main" val="228414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A64D8-F66D-4845-A493-4A3E2337D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8F8F53-899A-DC4F-BB44-6DD63D9D6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3C2CE-0FFE-3C41-A883-83C440F349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A9F18-B633-1248-B85B-97DFA2A5BDDF}" type="datetimeFigureOut">
              <a:rPr lang="en-US" smtClean="0"/>
              <a:t>10/15/2021</a:t>
            </a:fld>
            <a:endParaRPr lang="en-US"/>
          </a:p>
        </p:txBody>
      </p:sp>
      <p:sp>
        <p:nvSpPr>
          <p:cNvPr id="5" name="Footer Placeholder 4">
            <a:extLst>
              <a:ext uri="{FF2B5EF4-FFF2-40B4-BE49-F238E27FC236}">
                <a16:creationId xmlns:a16="http://schemas.microsoft.com/office/drawing/2014/main" id="{81C63080-83A0-FD44-9527-3389A4B29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83E6F-D043-E84E-B48B-4B274EB29A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F2979-A254-1343-84A4-4F2A8EA916E4}" type="slidenum">
              <a:rPr lang="en-US" smtClean="0"/>
              <a:t>‹#›</a:t>
            </a:fld>
            <a:endParaRPr lang="en-US"/>
          </a:p>
        </p:txBody>
      </p:sp>
    </p:spTree>
    <p:extLst>
      <p:ext uri="{BB962C8B-B14F-4D97-AF65-F5344CB8AC3E}">
        <p14:creationId xmlns:p14="http://schemas.microsoft.com/office/powerpoint/2010/main" val="82525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melissa.langhan@yale.edu" TargetMode="External"/><Relationship Id="rId2" Type="http://schemas.openxmlformats.org/officeDocument/2006/relationships/hyperlink" Target="file:///C:\Users\rmink\AppData\Local\Microsoft\Windows\INetCache\Content.Outlook\16V8KUYN\(rmink@ucla.edu" TargetMode="External"/><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hyperlink" Target="https://urldefense.com/v3/__https:/appdlearn.limequery.com/328653?token=evkNmXiVpsh0Pa9&amp;lang=en__;!!FMDslA!OhPgGVa0NBBHNnBmhyuGvNYYPdrXyudoqsmzfghj8G9KiEhk5rULwNZO4QADypyo9zm1D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B371-9B49-8A49-9715-CC2343B9879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B7076F9-D842-3F4F-B929-75C5A223E225}"/>
              </a:ext>
            </a:extLst>
          </p:cNvPr>
          <p:cNvSpPr>
            <a:spLocks noGrp="1"/>
          </p:cNvSpPr>
          <p:nvPr>
            <p:ph type="subTitle" idx="1"/>
          </p:nvPr>
        </p:nvSpPr>
        <p:spPr>
          <a:xfrm>
            <a:off x="1524000" y="4608280"/>
            <a:ext cx="9144000" cy="1655762"/>
          </a:xfrm>
        </p:spPr>
        <p:txBody>
          <a:bodyPr/>
          <a:lstStyle/>
          <a:p>
            <a:r>
              <a:rPr lang="en-US" dirty="0"/>
              <a:t>Fall 2021 “AAP” Meeting</a:t>
            </a:r>
          </a:p>
          <a:p>
            <a:r>
              <a:rPr lang="en-US" dirty="0"/>
              <a:t>Friday, October 15, 2021</a:t>
            </a:r>
          </a:p>
          <a:p>
            <a:endParaRPr lang="en-US" dirty="0"/>
          </a:p>
        </p:txBody>
      </p:sp>
      <p:pic>
        <p:nvPicPr>
          <p:cNvPr id="4" name="Picture 3">
            <a:extLst>
              <a:ext uri="{FF2B5EF4-FFF2-40B4-BE49-F238E27FC236}">
                <a16:creationId xmlns:a16="http://schemas.microsoft.com/office/drawing/2014/main" id="{C44BD2DD-7C04-1944-AF6A-30ABEB7DE3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6908" y="1061341"/>
            <a:ext cx="5320408" cy="3546939"/>
          </a:xfrm>
          <a:prstGeom prst="rect">
            <a:avLst/>
          </a:prstGeom>
          <a:noFill/>
          <a:ln>
            <a:noFill/>
          </a:ln>
        </p:spPr>
      </p:pic>
    </p:spTree>
    <p:extLst>
      <p:ext uri="{BB962C8B-B14F-4D97-AF65-F5344CB8AC3E}">
        <p14:creationId xmlns:p14="http://schemas.microsoft.com/office/powerpoint/2010/main" val="4018779729"/>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did a Needs Assessment</a:t>
            </a:r>
          </a:p>
        </p:txBody>
      </p:sp>
      <p:sp>
        <p:nvSpPr>
          <p:cNvPr id="3" name="Content Placeholder 2"/>
          <p:cNvSpPr>
            <a:spLocks noGrp="1"/>
          </p:cNvSpPr>
          <p:nvPr>
            <p:ph idx="1"/>
          </p:nvPr>
        </p:nvSpPr>
        <p:spPr/>
        <p:txBody>
          <a:bodyPr/>
          <a:lstStyle/>
          <a:p>
            <a:r>
              <a:rPr lang="en-US" dirty="0"/>
              <a:t>Survey of Pediatric Cardiology Fellowship Directors and exercise physiologists</a:t>
            </a:r>
          </a:p>
          <a:p>
            <a:r>
              <a:rPr lang="en-US" dirty="0"/>
              <a:t>38 participants (~60% response rate)</a:t>
            </a:r>
          </a:p>
          <a:p>
            <a:pPr marL="0" indent="0">
              <a:buNone/>
            </a:pPr>
            <a:endParaRPr lang="en-US" dirty="0"/>
          </a:p>
        </p:txBody>
      </p:sp>
      <p:pic>
        <p:nvPicPr>
          <p:cNvPr id="4" name="Picture 3"/>
          <p:cNvPicPr>
            <a:picLocks noChangeAspect="1"/>
          </p:cNvPicPr>
          <p:nvPr/>
        </p:nvPicPr>
        <p:blipFill>
          <a:blip r:embed="rId3"/>
          <a:stretch>
            <a:fillRect/>
          </a:stretch>
        </p:blipFill>
        <p:spPr>
          <a:xfrm>
            <a:off x="6838141" y="3457752"/>
            <a:ext cx="4005156" cy="2948904"/>
          </a:xfrm>
          <a:prstGeom prst="rect">
            <a:avLst/>
          </a:prstGeom>
        </p:spPr>
      </p:pic>
      <p:pic>
        <p:nvPicPr>
          <p:cNvPr id="5" name="Picture 4"/>
          <p:cNvPicPr>
            <a:picLocks noChangeAspect="1"/>
          </p:cNvPicPr>
          <p:nvPr/>
        </p:nvPicPr>
        <p:blipFill>
          <a:blip r:embed="rId4"/>
          <a:stretch>
            <a:fillRect/>
          </a:stretch>
        </p:blipFill>
        <p:spPr>
          <a:xfrm>
            <a:off x="1739627" y="3457752"/>
            <a:ext cx="4515657" cy="2948904"/>
          </a:xfrm>
          <a:prstGeom prst="rect">
            <a:avLst/>
          </a:prstGeom>
        </p:spPr>
      </p:pic>
    </p:spTree>
    <p:extLst>
      <p:ext uri="{BB962C8B-B14F-4D97-AF65-F5344CB8AC3E}">
        <p14:creationId xmlns:p14="http://schemas.microsoft.com/office/powerpoint/2010/main" val="180118242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Pediatric Cardiology Exercise Medicine Curriculum Committee (PCEMCC)? </a:t>
            </a:r>
          </a:p>
        </p:txBody>
      </p:sp>
      <p:sp>
        <p:nvSpPr>
          <p:cNvPr id="3" name="Content Placeholder 2"/>
          <p:cNvSpPr>
            <a:spLocks noGrp="1"/>
          </p:cNvSpPr>
          <p:nvPr>
            <p:ph idx="1"/>
          </p:nvPr>
        </p:nvSpPr>
        <p:spPr/>
        <p:txBody>
          <a:bodyPr>
            <a:noAutofit/>
          </a:bodyPr>
          <a:lstStyle/>
          <a:p>
            <a:r>
              <a:rPr lang="en-US" sz="3600" dirty="0"/>
              <a:t>Group of pediatric cardiologists focused on exercise, exercise physiologists, and program directors</a:t>
            </a:r>
          </a:p>
          <a:p>
            <a:r>
              <a:rPr lang="en-US" sz="3600" dirty="0"/>
              <a:t>Gathered to create recommendations for exercise training curricula</a:t>
            </a:r>
          </a:p>
          <a:p>
            <a:r>
              <a:rPr lang="en-US" sz="3600" dirty="0"/>
              <a:t>Self-tasked to provide educational materials to facilitate learning and competency in exercise physiology</a:t>
            </a:r>
          </a:p>
        </p:txBody>
      </p:sp>
    </p:spTree>
    <p:extLst>
      <p:ext uri="{BB962C8B-B14F-4D97-AF65-F5344CB8AC3E}">
        <p14:creationId xmlns:p14="http://schemas.microsoft.com/office/powerpoint/2010/main" val="358184119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u="sng" dirty="0"/>
              <a:t>P</a:t>
            </a:r>
            <a:r>
              <a:rPr lang="en-US" dirty="0"/>
              <a:t>ediatric </a:t>
            </a:r>
            <a:r>
              <a:rPr lang="en-US" u="sng" dirty="0"/>
              <a:t>C</a:t>
            </a:r>
            <a:r>
              <a:rPr lang="en-US" dirty="0"/>
              <a:t>ardiology </a:t>
            </a:r>
            <a:r>
              <a:rPr lang="en-US" u="sng" dirty="0"/>
              <a:t>E</a:t>
            </a:r>
            <a:r>
              <a:rPr lang="en-US" dirty="0"/>
              <a:t>xercise </a:t>
            </a:r>
            <a:r>
              <a:rPr lang="en-US" u="sng" dirty="0"/>
              <a:t>M</a:t>
            </a:r>
            <a:r>
              <a:rPr lang="en-US" dirty="0"/>
              <a:t>edicine </a:t>
            </a:r>
            <a:r>
              <a:rPr lang="en-US" u="sng" dirty="0"/>
              <a:t>C</a:t>
            </a:r>
            <a:r>
              <a:rPr lang="en-US" dirty="0"/>
              <a:t>ore </a:t>
            </a:r>
            <a:r>
              <a:rPr lang="en-US" u="sng" dirty="0"/>
              <a:t>C</a:t>
            </a:r>
            <a:r>
              <a:rPr lang="en-US" dirty="0"/>
              <a:t>urriculum </a:t>
            </a:r>
            <a:r>
              <a:rPr lang="en-US" u="sng" dirty="0"/>
              <a:t>C</a:t>
            </a:r>
            <a:r>
              <a:rPr lang="en-US" dirty="0"/>
              <a:t>ommittee (PCEMCC)</a:t>
            </a:r>
          </a:p>
        </p:txBody>
      </p:sp>
      <p:sp>
        <p:nvSpPr>
          <p:cNvPr id="3" name="Content Placeholder 2"/>
          <p:cNvSpPr>
            <a:spLocks noGrp="1"/>
          </p:cNvSpPr>
          <p:nvPr>
            <p:ph idx="1"/>
          </p:nvPr>
        </p:nvSpPr>
        <p:spPr>
          <a:xfrm>
            <a:off x="202224" y="1630497"/>
            <a:ext cx="11869614" cy="3855904"/>
          </a:xfrm>
        </p:spPr>
        <p:txBody>
          <a:bodyPr numCol="2"/>
          <a:lstStyle/>
          <a:p>
            <a:r>
              <a:rPr lang="en-US" sz="1200" b="1" dirty="0">
                <a:solidFill>
                  <a:srgbClr val="173443"/>
                </a:solidFill>
              </a:rPr>
              <a:t>Danielle S. Burstein, MD </a:t>
            </a:r>
            <a:r>
              <a:rPr lang="en-US" sz="1200" dirty="0">
                <a:solidFill>
                  <a:srgbClr val="173443"/>
                </a:solidFill>
              </a:rPr>
              <a:t>– </a:t>
            </a:r>
            <a:r>
              <a:rPr lang="en-US" sz="1050" i="1" dirty="0">
                <a:solidFill>
                  <a:srgbClr val="173443"/>
                </a:solidFill>
              </a:rPr>
              <a:t>Children’s Hospital of Philadelphia, Philadelphia, PA</a:t>
            </a:r>
          </a:p>
          <a:p>
            <a:r>
              <a:rPr lang="en-US" sz="1200" b="1" dirty="0">
                <a:solidFill>
                  <a:srgbClr val="173443"/>
                </a:solidFill>
              </a:rPr>
              <a:t>Michael R. Carr, MD </a:t>
            </a:r>
            <a:r>
              <a:rPr lang="en-US" sz="1200" dirty="0">
                <a:solidFill>
                  <a:srgbClr val="173443"/>
                </a:solidFill>
              </a:rPr>
              <a:t>– </a:t>
            </a:r>
            <a:r>
              <a:rPr lang="en-US" sz="1050" i="1" dirty="0">
                <a:solidFill>
                  <a:srgbClr val="173443"/>
                </a:solidFill>
              </a:rPr>
              <a:t>Ann &amp; Robert H. Lurie Children's Hospital of Chicago, Chicago, IL</a:t>
            </a:r>
          </a:p>
          <a:p>
            <a:r>
              <a:rPr lang="en-US" sz="1200" b="1" dirty="0">
                <a:solidFill>
                  <a:srgbClr val="173443"/>
                </a:solidFill>
              </a:rPr>
              <a:t>Tracy Curran, PhD </a:t>
            </a:r>
            <a:r>
              <a:rPr lang="en-US" sz="1200" dirty="0">
                <a:solidFill>
                  <a:srgbClr val="173443"/>
                </a:solidFill>
              </a:rPr>
              <a:t>– </a:t>
            </a:r>
            <a:r>
              <a:rPr lang="en-US" sz="1050" i="1" dirty="0">
                <a:solidFill>
                  <a:srgbClr val="173443"/>
                </a:solidFill>
              </a:rPr>
              <a:t>Boston Children’s Hospital, Boston, MA</a:t>
            </a:r>
          </a:p>
          <a:p>
            <a:r>
              <a:rPr lang="en-US" sz="1200" b="1" dirty="0">
                <a:solidFill>
                  <a:srgbClr val="173443"/>
                </a:solidFill>
              </a:rPr>
              <a:t>Naomi Gauthier, MD </a:t>
            </a:r>
            <a:r>
              <a:rPr lang="en-US" sz="1200" dirty="0">
                <a:solidFill>
                  <a:srgbClr val="173443"/>
                </a:solidFill>
              </a:rPr>
              <a:t>– </a:t>
            </a:r>
            <a:r>
              <a:rPr lang="en-US" sz="1050" i="1" dirty="0">
                <a:solidFill>
                  <a:srgbClr val="173443"/>
                </a:solidFill>
              </a:rPr>
              <a:t>Boston Children’s Hospital, Boston, MA</a:t>
            </a:r>
          </a:p>
          <a:p>
            <a:r>
              <a:rPr lang="en-US" sz="1200" b="1" dirty="0">
                <a:solidFill>
                  <a:srgbClr val="173443"/>
                </a:solidFill>
              </a:rPr>
              <a:t>Jesse Hansen, MD </a:t>
            </a:r>
            <a:r>
              <a:rPr lang="en-US" sz="1200" dirty="0">
                <a:solidFill>
                  <a:srgbClr val="173443"/>
                </a:solidFill>
              </a:rPr>
              <a:t>– </a:t>
            </a:r>
            <a:r>
              <a:rPr lang="en-US" sz="1050" i="1" dirty="0">
                <a:solidFill>
                  <a:srgbClr val="173443"/>
                </a:solidFill>
              </a:rPr>
              <a:t>C.S. Mott Children’s Hospital, University of Michigan Health, Ann Arbor, MI</a:t>
            </a:r>
          </a:p>
          <a:p>
            <a:r>
              <a:rPr lang="en-US" sz="1200" b="1" dirty="0">
                <a:solidFill>
                  <a:srgbClr val="173443"/>
                </a:solidFill>
                <a:ea typeface="+mj-ea"/>
              </a:rPr>
              <a:t>Jennifer Huang, MD </a:t>
            </a:r>
            <a:r>
              <a:rPr lang="en-US" sz="1200" dirty="0">
                <a:solidFill>
                  <a:srgbClr val="173443"/>
                </a:solidFill>
                <a:ea typeface="+mj-ea"/>
              </a:rPr>
              <a:t>- </a:t>
            </a:r>
            <a:r>
              <a:rPr lang="en-US" sz="1050" i="1" dirty="0" err="1">
                <a:solidFill>
                  <a:srgbClr val="173443"/>
                </a:solidFill>
                <a:ea typeface="+mj-ea"/>
              </a:rPr>
              <a:t>Doernbecher</a:t>
            </a:r>
            <a:r>
              <a:rPr lang="en-US" sz="1050" i="1" dirty="0">
                <a:solidFill>
                  <a:srgbClr val="173443"/>
                </a:solidFill>
                <a:ea typeface="+mj-ea"/>
              </a:rPr>
              <a:t> Children’s Hospital, Oregon Health and Science University, Portland, OR</a:t>
            </a:r>
          </a:p>
          <a:p>
            <a:r>
              <a:rPr lang="en-US" sz="1200" b="1" dirty="0">
                <a:solidFill>
                  <a:srgbClr val="173443"/>
                </a:solidFill>
                <a:ea typeface="+mj-ea"/>
              </a:rPr>
              <a:t>Peter R. Koenig, MD </a:t>
            </a:r>
            <a:r>
              <a:rPr lang="en-US" sz="1200" dirty="0">
                <a:solidFill>
                  <a:srgbClr val="173443"/>
                </a:solidFill>
                <a:ea typeface="+mj-ea"/>
              </a:rPr>
              <a:t>- </a:t>
            </a:r>
            <a:r>
              <a:rPr lang="en-US" sz="1050" i="1" dirty="0">
                <a:solidFill>
                  <a:srgbClr val="173443"/>
                </a:solidFill>
                <a:ea typeface="+mj-ea"/>
              </a:rPr>
              <a:t>Ann &amp; Robert H. Lurie Children's Hospital of Chicago, Chicago, IL</a:t>
            </a:r>
          </a:p>
          <a:p>
            <a:r>
              <a:rPr lang="en-US" sz="1200" b="1" dirty="0">
                <a:solidFill>
                  <a:srgbClr val="173443"/>
                </a:solidFill>
              </a:rPr>
              <a:t>Alissa Lyman, PA-C </a:t>
            </a:r>
            <a:r>
              <a:rPr lang="en-US" sz="1200" dirty="0">
                <a:solidFill>
                  <a:srgbClr val="173443"/>
                </a:solidFill>
              </a:rPr>
              <a:t>– </a:t>
            </a:r>
            <a:r>
              <a:rPr lang="en-US" sz="1050" i="1" dirty="0" err="1">
                <a:solidFill>
                  <a:srgbClr val="173443"/>
                </a:solidFill>
              </a:rPr>
              <a:t>Doernbecher</a:t>
            </a:r>
            <a:r>
              <a:rPr lang="en-US" sz="1050" i="1" dirty="0">
                <a:solidFill>
                  <a:srgbClr val="173443"/>
                </a:solidFill>
              </a:rPr>
              <a:t> Children’s Hospital, Oregon Health and Science University, Portland, OR</a:t>
            </a:r>
          </a:p>
          <a:p>
            <a:r>
              <a:rPr lang="en-US" sz="1200" b="1" dirty="0">
                <a:solidFill>
                  <a:srgbClr val="173443"/>
                </a:solidFill>
                <a:ea typeface="+mj-ea"/>
              </a:rPr>
              <a:t>Wayne Mays, MS </a:t>
            </a:r>
            <a:r>
              <a:rPr lang="en-US" sz="1200" dirty="0">
                <a:solidFill>
                  <a:srgbClr val="173443"/>
                </a:solidFill>
                <a:ea typeface="+mj-ea"/>
              </a:rPr>
              <a:t>– </a:t>
            </a:r>
            <a:r>
              <a:rPr lang="en-US" sz="1050" i="1" dirty="0">
                <a:solidFill>
                  <a:srgbClr val="173443"/>
                </a:solidFill>
              </a:rPr>
              <a:t>Cincinnati Children’s Hospital Medical Center, Cincinnati, OH</a:t>
            </a:r>
          </a:p>
          <a:p>
            <a:r>
              <a:rPr lang="en-US" sz="1200" b="1" dirty="0">
                <a:solidFill>
                  <a:srgbClr val="173443"/>
                </a:solidFill>
                <a:ea typeface="+mj-ea"/>
              </a:rPr>
              <a:t>Alexander “Sasha” Opotowsky, MD, </a:t>
            </a:r>
            <a:r>
              <a:rPr lang="en-US" sz="1200" b="1" dirty="0" err="1">
                <a:solidFill>
                  <a:srgbClr val="173443"/>
                </a:solidFill>
                <a:ea typeface="+mj-ea"/>
              </a:rPr>
              <a:t>MMSc</a:t>
            </a:r>
            <a:r>
              <a:rPr lang="en-US" sz="1200" b="1" dirty="0">
                <a:solidFill>
                  <a:srgbClr val="173443"/>
                </a:solidFill>
                <a:ea typeface="+mj-ea"/>
              </a:rPr>
              <a:t> </a:t>
            </a:r>
            <a:r>
              <a:rPr lang="en-US" sz="1200" dirty="0">
                <a:solidFill>
                  <a:srgbClr val="173443"/>
                </a:solidFill>
                <a:ea typeface="+mj-ea"/>
              </a:rPr>
              <a:t>– </a:t>
            </a:r>
            <a:r>
              <a:rPr lang="en-US" sz="1050" i="1" dirty="0">
                <a:solidFill>
                  <a:srgbClr val="173443"/>
                </a:solidFill>
              </a:rPr>
              <a:t>Cincinnati Children’s Hospital Medical Center, Cincinnati, OH</a:t>
            </a:r>
            <a:r>
              <a:rPr lang="en-US" sz="1050" i="1" dirty="0">
                <a:solidFill>
                  <a:srgbClr val="173443"/>
                </a:solidFill>
                <a:ea typeface="+mj-ea"/>
              </a:rPr>
              <a:t> </a:t>
            </a:r>
            <a:r>
              <a:rPr lang="en-US" sz="1200" dirty="0">
                <a:solidFill>
                  <a:srgbClr val="173443"/>
                </a:solidFill>
                <a:ea typeface="+mj-ea"/>
              </a:rPr>
              <a:t> </a:t>
            </a:r>
          </a:p>
          <a:p>
            <a:endParaRPr lang="en-US" sz="1200" dirty="0">
              <a:solidFill>
                <a:srgbClr val="173443"/>
              </a:solidFill>
              <a:ea typeface="+mj-ea"/>
            </a:endParaRPr>
          </a:p>
          <a:p>
            <a:r>
              <a:rPr lang="en-US" sz="1200" b="1" dirty="0">
                <a:solidFill>
                  <a:srgbClr val="173443"/>
                </a:solidFill>
              </a:rPr>
              <a:t>William B. Orr, MD</a:t>
            </a:r>
            <a:r>
              <a:rPr lang="en-US" sz="1200" dirty="0">
                <a:solidFill>
                  <a:srgbClr val="173443"/>
                </a:solidFill>
              </a:rPr>
              <a:t> – </a:t>
            </a:r>
            <a:r>
              <a:rPr lang="en-US" sz="1050" i="1" dirty="0">
                <a:solidFill>
                  <a:srgbClr val="173443"/>
                </a:solidFill>
              </a:rPr>
              <a:t>St. Louis Children’s Hospital, Washington University School of Medicine, St. Louis, MO</a:t>
            </a:r>
          </a:p>
          <a:p>
            <a:r>
              <a:rPr lang="en-US" sz="1200" b="1" dirty="0">
                <a:solidFill>
                  <a:srgbClr val="173443"/>
                </a:solidFill>
              </a:rPr>
              <a:t>Stephen Paridon, MD </a:t>
            </a:r>
            <a:r>
              <a:rPr lang="en-US" sz="1200" dirty="0">
                <a:solidFill>
                  <a:srgbClr val="173443"/>
                </a:solidFill>
              </a:rPr>
              <a:t>– </a:t>
            </a:r>
            <a:r>
              <a:rPr lang="en-US" sz="1050" i="1" dirty="0">
                <a:solidFill>
                  <a:srgbClr val="173443"/>
                </a:solidFill>
              </a:rPr>
              <a:t>Children’s Hospital of Philadelphia, Philadelphia, PA</a:t>
            </a:r>
          </a:p>
          <a:p>
            <a:r>
              <a:rPr lang="en-US" sz="1200" b="1" dirty="0">
                <a:solidFill>
                  <a:srgbClr val="173443"/>
                </a:solidFill>
              </a:rPr>
              <a:t>Tam Dan “Tina” Pham, MD </a:t>
            </a:r>
            <a:r>
              <a:rPr lang="en-US" sz="1200" dirty="0">
                <a:solidFill>
                  <a:srgbClr val="173443"/>
                </a:solidFill>
              </a:rPr>
              <a:t>– </a:t>
            </a:r>
            <a:r>
              <a:rPr lang="en-US" sz="1050" i="1" dirty="0">
                <a:solidFill>
                  <a:srgbClr val="173443"/>
                </a:solidFill>
              </a:rPr>
              <a:t>Texas Children’s Hospital, Houston, TX</a:t>
            </a:r>
          </a:p>
          <a:p>
            <a:r>
              <a:rPr lang="en-US" sz="1200" b="1" dirty="0">
                <a:solidFill>
                  <a:srgbClr val="173443"/>
                </a:solidFill>
              </a:rPr>
              <a:t>Adam Powell, MD </a:t>
            </a:r>
            <a:r>
              <a:rPr lang="en-US" sz="1200" dirty="0">
                <a:solidFill>
                  <a:srgbClr val="173443"/>
                </a:solidFill>
              </a:rPr>
              <a:t>– </a:t>
            </a:r>
            <a:r>
              <a:rPr lang="en-US" sz="1050" i="1" dirty="0">
                <a:solidFill>
                  <a:srgbClr val="173443"/>
                </a:solidFill>
              </a:rPr>
              <a:t>Cincinnati Children’s Hospital Medical Center, Cincinnati, OH</a:t>
            </a:r>
          </a:p>
          <a:p>
            <a:r>
              <a:rPr lang="en-US" sz="1200" b="1" dirty="0">
                <a:solidFill>
                  <a:srgbClr val="173443"/>
                </a:solidFill>
                <a:ea typeface="+mj-ea"/>
              </a:rPr>
              <a:t>Jonathan Rhodes, MD </a:t>
            </a:r>
            <a:r>
              <a:rPr lang="en-US" sz="1200" dirty="0">
                <a:solidFill>
                  <a:srgbClr val="173443"/>
                </a:solidFill>
                <a:ea typeface="+mj-ea"/>
              </a:rPr>
              <a:t>– </a:t>
            </a:r>
            <a:r>
              <a:rPr lang="en-US" sz="1050" i="1" dirty="0">
                <a:solidFill>
                  <a:srgbClr val="173443"/>
                </a:solidFill>
              </a:rPr>
              <a:t>Boston Children’s Hospital, Boston, MA</a:t>
            </a:r>
          </a:p>
          <a:p>
            <a:r>
              <a:rPr lang="en-US" sz="1200" b="1" dirty="0">
                <a:solidFill>
                  <a:srgbClr val="173443"/>
                </a:solidFill>
              </a:rPr>
              <a:t>Bradley Robinson, MD</a:t>
            </a:r>
            <a:r>
              <a:rPr lang="en-US" sz="1200" dirty="0">
                <a:solidFill>
                  <a:srgbClr val="173443"/>
                </a:solidFill>
              </a:rPr>
              <a:t> - </a:t>
            </a:r>
            <a:r>
              <a:rPr lang="en-US" sz="1050" i="1" dirty="0">
                <a:solidFill>
                  <a:srgbClr val="173443"/>
                </a:solidFill>
              </a:rPr>
              <a:t>Nemours Alfred I. </a:t>
            </a:r>
            <a:r>
              <a:rPr lang="en-US" sz="1050" i="1" dirty="0" err="1">
                <a:solidFill>
                  <a:srgbClr val="173443"/>
                </a:solidFill>
              </a:rPr>
              <a:t>duPont</a:t>
            </a:r>
            <a:r>
              <a:rPr lang="en-US" sz="1050" i="1" dirty="0">
                <a:solidFill>
                  <a:srgbClr val="173443"/>
                </a:solidFill>
              </a:rPr>
              <a:t> Hospital for Children, Wilmington, DE </a:t>
            </a:r>
          </a:p>
          <a:p>
            <a:r>
              <a:rPr lang="en-US" sz="1200" b="1" dirty="0">
                <a:solidFill>
                  <a:srgbClr val="173443"/>
                </a:solidFill>
              </a:rPr>
              <a:t>Meg Vernon, MD </a:t>
            </a:r>
            <a:r>
              <a:rPr lang="en-US" sz="1200" dirty="0">
                <a:solidFill>
                  <a:srgbClr val="173443"/>
                </a:solidFill>
              </a:rPr>
              <a:t>– </a:t>
            </a:r>
            <a:r>
              <a:rPr lang="en-US" sz="1050" i="1" dirty="0">
                <a:solidFill>
                  <a:srgbClr val="173443"/>
                </a:solidFill>
              </a:rPr>
              <a:t>Seattle Children’s Hospital, University of Washington, Seattle, WA </a:t>
            </a:r>
          </a:p>
          <a:p>
            <a:r>
              <a:rPr lang="en-US" sz="1200" b="1" dirty="0">
                <a:solidFill>
                  <a:srgbClr val="173443"/>
                </a:solidFill>
              </a:rPr>
              <a:t>Kendra Ward, MD </a:t>
            </a:r>
            <a:r>
              <a:rPr lang="en-US" sz="1200" dirty="0">
                <a:solidFill>
                  <a:srgbClr val="173443"/>
                </a:solidFill>
              </a:rPr>
              <a:t>– </a:t>
            </a:r>
            <a:r>
              <a:rPr lang="en-US" sz="1050" i="1" dirty="0">
                <a:solidFill>
                  <a:srgbClr val="173443"/>
                </a:solidFill>
              </a:rPr>
              <a:t>Ann &amp; Robert H. Lurie Children's Hospital of Chicago, Chicago, IL</a:t>
            </a:r>
          </a:p>
          <a:p>
            <a:r>
              <a:rPr lang="en-US" sz="1200" b="1" dirty="0">
                <a:solidFill>
                  <a:srgbClr val="173443"/>
                </a:solidFill>
              </a:rPr>
              <a:t>David A. White, PhD </a:t>
            </a:r>
            <a:r>
              <a:rPr lang="en-US" sz="1200" dirty="0">
                <a:solidFill>
                  <a:srgbClr val="173443"/>
                </a:solidFill>
              </a:rPr>
              <a:t>– </a:t>
            </a:r>
            <a:r>
              <a:rPr lang="en-US" sz="1050" i="1" dirty="0">
                <a:solidFill>
                  <a:srgbClr val="173443"/>
                </a:solidFill>
              </a:rPr>
              <a:t>Children's Mercy Hospitals and Clinics, Ward Family Heart Center, Kansas City, MO </a:t>
            </a:r>
          </a:p>
          <a:p>
            <a:endParaRPr lang="en-US" sz="1200" dirty="0">
              <a:solidFill>
                <a:srgbClr val="173443"/>
              </a:solidFill>
              <a:ea typeface="+mj-ea"/>
            </a:endParaRPr>
          </a:p>
        </p:txBody>
      </p:sp>
    </p:spTree>
    <p:extLst>
      <p:ext uri="{BB962C8B-B14F-4D97-AF65-F5344CB8AC3E}">
        <p14:creationId xmlns:p14="http://schemas.microsoft.com/office/powerpoint/2010/main" val="321382446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Training and Testing Methods</a:t>
            </a:r>
          </a:p>
        </p:txBody>
      </p:sp>
      <p:sp>
        <p:nvSpPr>
          <p:cNvPr id="3" name="Content Placeholder 2"/>
          <p:cNvSpPr>
            <a:spLocks noGrp="1"/>
          </p:cNvSpPr>
          <p:nvPr>
            <p:ph idx="1"/>
          </p:nvPr>
        </p:nvSpPr>
        <p:spPr/>
        <p:txBody>
          <a:bodyPr>
            <a:normAutofit fontScale="92500" lnSpcReduction="10000"/>
          </a:bodyPr>
          <a:lstStyle/>
          <a:p>
            <a:r>
              <a:rPr lang="en-US" sz="4000" dirty="0"/>
              <a:t>Providing recommendations for training and competencies in exercise physiology</a:t>
            </a:r>
          </a:p>
          <a:p>
            <a:r>
              <a:rPr lang="en-US" sz="4000" dirty="0"/>
              <a:t>Publishing an online lecture series</a:t>
            </a:r>
          </a:p>
          <a:p>
            <a:r>
              <a:rPr lang="en-US" sz="4000" dirty="0"/>
              <a:t>Creating an online repository of exercise tests for review</a:t>
            </a:r>
          </a:p>
          <a:p>
            <a:r>
              <a:rPr lang="en-US" sz="4000" dirty="0"/>
              <a:t>Establishing testing methods to assess competency</a:t>
            </a:r>
          </a:p>
          <a:p>
            <a:endParaRPr lang="en-US" dirty="0"/>
          </a:p>
          <a:p>
            <a:endParaRPr lang="en-US" dirty="0"/>
          </a:p>
        </p:txBody>
      </p:sp>
    </p:spTree>
    <p:extLst>
      <p:ext uri="{BB962C8B-B14F-4D97-AF65-F5344CB8AC3E}">
        <p14:creationId xmlns:p14="http://schemas.microsoft.com/office/powerpoint/2010/main" val="108744503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Lecture Series</a:t>
            </a:r>
          </a:p>
        </p:txBody>
      </p:sp>
      <p:sp>
        <p:nvSpPr>
          <p:cNvPr id="3" name="Content Placeholder 2"/>
          <p:cNvSpPr>
            <a:spLocks noGrp="1"/>
          </p:cNvSpPr>
          <p:nvPr>
            <p:ph idx="1"/>
          </p:nvPr>
        </p:nvSpPr>
        <p:spPr/>
        <p:txBody>
          <a:bodyPr>
            <a:normAutofit/>
          </a:bodyPr>
          <a:lstStyle/>
          <a:p>
            <a:r>
              <a:rPr lang="en-US" sz="4000" dirty="0"/>
              <a:t>Available on-line at Heart University and SPCTPD.org</a:t>
            </a:r>
          </a:p>
          <a:p>
            <a:r>
              <a:rPr lang="en-US" sz="4000" dirty="0"/>
              <a:t>Mastery learning approach</a:t>
            </a:r>
          </a:p>
          <a:p>
            <a:r>
              <a:rPr lang="en-US" sz="4000" dirty="0"/>
              <a:t>Target audience is Pediatric Cardiology Fellows</a:t>
            </a:r>
          </a:p>
        </p:txBody>
      </p:sp>
    </p:spTree>
    <p:extLst>
      <p:ext uri="{BB962C8B-B14F-4D97-AF65-F5344CB8AC3E}">
        <p14:creationId xmlns:p14="http://schemas.microsoft.com/office/powerpoint/2010/main" val="85085623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a:t>
            </a:r>
          </a:p>
        </p:txBody>
      </p:sp>
      <p:sp>
        <p:nvSpPr>
          <p:cNvPr id="3" name="Content Placeholder 2"/>
          <p:cNvSpPr>
            <a:spLocks noGrp="1"/>
          </p:cNvSpPr>
          <p:nvPr>
            <p:ph idx="1"/>
          </p:nvPr>
        </p:nvSpPr>
        <p:spPr/>
        <p:txBody>
          <a:bodyPr/>
          <a:lstStyle/>
          <a:p>
            <a:r>
              <a:rPr lang="en-US" dirty="0"/>
              <a:t>Are divided in 2 sections:</a:t>
            </a:r>
          </a:p>
          <a:p>
            <a:pPr lvl="1"/>
            <a:r>
              <a:rPr lang="en-US" dirty="0"/>
              <a:t>Core Training</a:t>
            </a:r>
          </a:p>
          <a:p>
            <a:pPr lvl="1"/>
            <a:r>
              <a:rPr lang="en-US" dirty="0"/>
              <a:t>Advanced Training</a:t>
            </a:r>
          </a:p>
        </p:txBody>
      </p:sp>
    </p:spTree>
    <p:extLst>
      <p:ext uri="{BB962C8B-B14F-4D97-AF65-F5344CB8AC3E}">
        <p14:creationId xmlns:p14="http://schemas.microsoft.com/office/powerpoint/2010/main" val="86434808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Core Curricular Competencies</a:t>
            </a:r>
          </a:p>
        </p:txBody>
      </p:sp>
      <p:sp>
        <p:nvSpPr>
          <p:cNvPr id="3" name="Content Placeholder 2"/>
          <p:cNvSpPr>
            <a:spLocks noGrp="1"/>
          </p:cNvSpPr>
          <p:nvPr>
            <p:ph idx="1"/>
          </p:nvPr>
        </p:nvSpPr>
        <p:spPr>
          <a:xfrm>
            <a:off x="699247" y="1004047"/>
            <a:ext cx="10654552" cy="5360894"/>
          </a:xfrm>
        </p:spPr>
        <p:txBody>
          <a:bodyPr>
            <a:normAutofit fontScale="55000" lnSpcReduction="20000"/>
          </a:bodyPr>
          <a:lstStyle/>
          <a:p>
            <a:r>
              <a:rPr lang="en-US" dirty="0"/>
              <a:t>Medical Knowledge: The graduating core fellowship trainee demonstrates:</a:t>
            </a:r>
          </a:p>
          <a:p>
            <a:pPr lvl="0"/>
            <a:r>
              <a:rPr lang="en-US" dirty="0"/>
              <a:t>Knowledge of the basics of cellular energy metabolism including the importance of ATP and the energy systems to create it (aerobic and anaerobic).</a:t>
            </a:r>
          </a:p>
          <a:p>
            <a:pPr lvl="0"/>
            <a:r>
              <a:rPr lang="en-US" dirty="0"/>
              <a:t>Knowledge of the role of cardiac and pulmonary function in oxygen delivery and carbon dioxide removal.</a:t>
            </a:r>
          </a:p>
          <a:p>
            <a:pPr lvl="0"/>
            <a:r>
              <a:rPr lang="en-US" dirty="0"/>
              <a:t>Understanding of the normal and pathological </a:t>
            </a:r>
            <a:r>
              <a:rPr lang="en-US" dirty="0" err="1"/>
              <a:t>ventilatory</a:t>
            </a:r>
            <a:r>
              <a:rPr lang="en-US" dirty="0"/>
              <a:t> and hemodynamic responses to aerobic and anaerobic exercise commonly encountered in pediatric cardiology practice (see Appendix 1) </a:t>
            </a:r>
          </a:p>
          <a:p>
            <a:pPr lvl="0"/>
            <a:r>
              <a:rPr lang="en-US" dirty="0"/>
              <a:t>Ability to recognize the primary limitation to further exercise.</a:t>
            </a:r>
          </a:p>
          <a:p>
            <a:pPr lvl="0"/>
            <a:r>
              <a:rPr lang="en-US" dirty="0"/>
              <a:t>Recognition of normal and pathologic cardiac rhythms during exercise (e.g., premature atrial contractions, supraventricular tachycardia, complete heart block, premature ventricular contractions, ventricular tachycardia, torsade de pointes, pacemaker response) and their implications for clinical care.</a:t>
            </a:r>
          </a:p>
          <a:p>
            <a:pPr lvl="0"/>
            <a:r>
              <a:rPr lang="en-US" dirty="0"/>
              <a:t>Recognition of normal and pathologic changes in electrocardiographic morphology (e.g., ST changes, T wave changes, etc.).</a:t>
            </a:r>
          </a:p>
          <a:p>
            <a:pPr lvl="0"/>
            <a:r>
              <a:rPr lang="en-US" dirty="0"/>
              <a:t>Understanding of distinct cardiovascular effects of dynamic and static physical work.</a:t>
            </a:r>
          </a:p>
          <a:p>
            <a:pPr lvl="0"/>
            <a:r>
              <a:rPr lang="en-US" dirty="0"/>
              <a:t>Knowledge of how cardiovascular drugs impact exercise performance, hemodynamics, and the electrocardiogram (e.g., beta blockers, digoxin, systemic and pulmonary vasodilator medications).</a:t>
            </a:r>
          </a:p>
          <a:p>
            <a:pPr lvl="0"/>
            <a:r>
              <a:rPr lang="en-US" dirty="0"/>
              <a:t>Understanding the principles of ECG-focused, imaging-focused, and cardiopulmonary exercise testing. </a:t>
            </a:r>
          </a:p>
          <a:p>
            <a:pPr lvl="0"/>
            <a:r>
              <a:rPr lang="en-US" dirty="0"/>
              <a:t>Understanding of the basic principles of exercise training and physical activity promotion, and the differences between these concepts.</a:t>
            </a:r>
          </a:p>
          <a:p>
            <a:pPr marL="0" indent="0">
              <a:buNone/>
            </a:pPr>
            <a:endParaRPr lang="en-US" dirty="0"/>
          </a:p>
        </p:txBody>
      </p:sp>
    </p:spTree>
    <p:extLst>
      <p:ext uri="{BB962C8B-B14F-4D97-AF65-F5344CB8AC3E}">
        <p14:creationId xmlns:p14="http://schemas.microsoft.com/office/powerpoint/2010/main" val="227316068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Training</a:t>
            </a:r>
          </a:p>
        </p:txBody>
      </p:sp>
      <p:sp>
        <p:nvSpPr>
          <p:cNvPr id="3" name="Content Placeholder 2"/>
          <p:cNvSpPr>
            <a:spLocks noGrp="1"/>
          </p:cNvSpPr>
          <p:nvPr>
            <p:ph idx="1"/>
          </p:nvPr>
        </p:nvSpPr>
        <p:spPr>
          <a:xfrm>
            <a:off x="842682" y="1165412"/>
            <a:ext cx="10847294" cy="5091953"/>
          </a:xfrm>
        </p:spPr>
        <p:txBody>
          <a:bodyPr>
            <a:normAutofit fontScale="47500" lnSpcReduction="20000"/>
          </a:bodyPr>
          <a:lstStyle/>
          <a:p>
            <a:r>
              <a:rPr lang="en-US" i="1" dirty="0"/>
              <a:t>Evaluation Tools: direct observation, conference participation, procedure logs, and in-training examination, written test: multiple choice question</a:t>
            </a:r>
            <a:endParaRPr lang="en-US" dirty="0"/>
          </a:p>
          <a:p>
            <a:r>
              <a:rPr lang="en-US" dirty="0"/>
              <a:t>Patient Care and Procedural Skills: The graduating core fellowship trainee demonstrates:</a:t>
            </a:r>
          </a:p>
          <a:p>
            <a:pPr lvl="0"/>
            <a:r>
              <a:rPr lang="en-US" dirty="0"/>
              <a:t>Knowledge of indications for pediatric basic (ECG-only) testing.</a:t>
            </a:r>
          </a:p>
          <a:p>
            <a:pPr lvl="0"/>
            <a:r>
              <a:rPr lang="en-US" dirty="0"/>
              <a:t>Knowledge of the indications for pediatric cardiopulmonary exercise testing (CPET).</a:t>
            </a:r>
          </a:p>
          <a:p>
            <a:pPr lvl="0"/>
            <a:r>
              <a:rPr lang="en-US" dirty="0"/>
              <a:t>Knowledge of when the additional data from stress echocardiography, exercise flow volume loops, pre- and post-spirometry or other modalities may provide useful clinical information.</a:t>
            </a:r>
          </a:p>
          <a:p>
            <a:pPr lvl="0"/>
            <a:r>
              <a:rPr lang="en-US" dirty="0"/>
              <a:t>Knowledge of the appropriate modality of basic exercise testing or CPET for specific pre-test diagnoses and cardiac conditions, and the appropriate testing options within each modality (cycle vs treadmill, incremental vs ramp protocol).</a:t>
            </a:r>
          </a:p>
          <a:p>
            <a:pPr lvl="0"/>
            <a:r>
              <a:rPr lang="en-US" dirty="0"/>
              <a:t>Knowledge of the relative and absolute contraindications to maximal exercise testing.</a:t>
            </a:r>
          </a:p>
          <a:p>
            <a:pPr lvl="0"/>
            <a:r>
              <a:rPr lang="en-US" dirty="0"/>
              <a:t>Knowledge of risk of serious events occurring during exercise (to obtain consent from patient and/or parents </a:t>
            </a:r>
          </a:p>
          <a:p>
            <a:pPr lvl="0"/>
            <a:r>
              <a:rPr lang="en-US" dirty="0"/>
              <a:t>Knowledge of safety reasons for termination of exercise testing.</a:t>
            </a:r>
          </a:p>
          <a:p>
            <a:pPr lvl="0"/>
            <a:r>
              <a:rPr lang="en-US" dirty="0"/>
              <a:t>Knowledge of treatments for complications of exercise testing including PALS/BLS based code-management.</a:t>
            </a:r>
          </a:p>
          <a:p>
            <a:pPr lvl="0"/>
            <a:r>
              <a:rPr lang="en-US" dirty="0"/>
              <a:t>Knowledge of best practices for monitoring during a maximal exercise test (ECG, heart rate, blood pressure, pulse oximetry).</a:t>
            </a:r>
          </a:p>
          <a:p>
            <a:pPr lvl="0"/>
            <a:r>
              <a:rPr lang="en-US" dirty="0"/>
              <a:t>Proper ECG lead placement, skin preparation and need for obtaining supine, seated, and hyperventilation ECG prior to testing.</a:t>
            </a:r>
          </a:p>
          <a:p>
            <a:pPr lvl="0"/>
            <a:r>
              <a:rPr lang="en-US" dirty="0"/>
              <a:t>Skill of pediatric exercise testing interpretation, both ECG focused, imaging focused, and cardiopulmonary tests.</a:t>
            </a:r>
          </a:p>
          <a:p>
            <a:pPr lvl="0"/>
            <a:r>
              <a:rPr lang="en-US" dirty="0"/>
              <a:t>Ability to apply standard testing and CPET results to patient management.</a:t>
            </a:r>
          </a:p>
          <a:p>
            <a:pPr lvl="0"/>
            <a:r>
              <a:rPr lang="en-US" dirty="0"/>
              <a:t>Interpretation and understanding of sports classification systems and appreciation of the range of published exercise guidelines </a:t>
            </a:r>
          </a:p>
          <a:p>
            <a:r>
              <a:rPr lang="en-US" i="1" dirty="0"/>
              <a:t>Evaluation Tools: direct observation, conference participation, multiple choice questions, and procedure logs (Appendix 4)</a:t>
            </a:r>
            <a:endParaRPr lang="en-US" dirty="0"/>
          </a:p>
        </p:txBody>
      </p:sp>
    </p:spTree>
    <p:extLst>
      <p:ext uri="{BB962C8B-B14F-4D97-AF65-F5344CB8AC3E}">
        <p14:creationId xmlns:p14="http://schemas.microsoft.com/office/powerpoint/2010/main" val="255941944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65" y="736873"/>
            <a:ext cx="10197028" cy="1359789"/>
          </a:xfrm>
        </p:spPr>
        <p:txBody>
          <a:bodyPr>
            <a:normAutofit fontScale="90000"/>
          </a:bodyPr>
          <a:lstStyle/>
          <a:p>
            <a:r>
              <a:rPr lang="en-US" b="1" dirty="0"/>
              <a:t>Table 2.  Minimal procedural experience in pediatric exercise testing, for general pediatric cardiology fellows (Online or In-Person)</a:t>
            </a:r>
            <a:br>
              <a:rPr lang="en-US" dirty="0"/>
            </a:br>
            <a:endParaRPr lang="en-US" dirty="0"/>
          </a:p>
        </p:txBody>
      </p:sp>
      <p:sp>
        <p:nvSpPr>
          <p:cNvPr id="3" name="Content Placeholder 2"/>
          <p:cNvSpPr>
            <a:spLocks noGrp="1"/>
          </p:cNvSpPr>
          <p:nvPr>
            <p:ph idx="1"/>
          </p:nvPr>
        </p:nvSpPr>
        <p:spPr>
          <a:xfrm>
            <a:off x="1336065" y="2365603"/>
            <a:ext cx="10197029" cy="3855904"/>
          </a:xfrm>
        </p:spPr>
        <p:txBody>
          <a:bodyPr>
            <a:normAutofit fontScale="55000" lnSpcReduction="20000"/>
          </a:bodyPr>
          <a:lstStyle/>
          <a:p>
            <a:pPr marL="0" indent="0">
              <a:buNone/>
            </a:pPr>
            <a:r>
              <a:rPr lang="en-US" b="1" dirty="0"/>
              <a:t>_____________________________________________________________________________________</a:t>
            </a:r>
            <a:endParaRPr lang="en-US" dirty="0"/>
          </a:p>
          <a:p>
            <a:pPr marL="0" indent="0">
              <a:buNone/>
            </a:pPr>
            <a:r>
              <a:rPr lang="en-US" dirty="0"/>
              <a:t>Procedure						       “Core” Suggested No. of Procedures</a:t>
            </a:r>
          </a:p>
          <a:p>
            <a:pPr marL="0" indent="0">
              <a:buNone/>
            </a:pPr>
            <a:r>
              <a:rPr lang="en-US" dirty="0"/>
              <a:t>_____________________________________________________________________________________</a:t>
            </a:r>
          </a:p>
          <a:p>
            <a:pPr marL="0" indent="0">
              <a:buNone/>
            </a:pPr>
            <a:r>
              <a:rPr lang="en-US" b="1" dirty="0"/>
              <a:t>Exercise Electrocardiograms</a:t>
            </a:r>
            <a:r>
              <a:rPr lang="en-US" dirty="0"/>
              <a:t>								</a:t>
            </a:r>
            <a:r>
              <a:rPr lang="en-US" b="1" dirty="0"/>
              <a:t>45</a:t>
            </a:r>
            <a:endParaRPr lang="en-US" dirty="0"/>
          </a:p>
          <a:p>
            <a:pPr marL="0" indent="0">
              <a:buNone/>
            </a:pPr>
            <a:r>
              <a:rPr lang="en-US" dirty="0"/>
              <a:t>	Observed Treadmill or Cycle Ergometer Basic (ECG) Testing				   3	</a:t>
            </a:r>
          </a:p>
          <a:p>
            <a:pPr marL="0" indent="0">
              <a:buNone/>
            </a:pPr>
            <a:r>
              <a:rPr lang="en-US" dirty="0"/>
              <a:t>	Observed Stress Imaging (Echocardiography, Stress Magnetic Resonance Imaging,		   2		or Stress Nuclear Imaging)</a:t>
            </a:r>
          </a:p>
          <a:p>
            <a:pPr marL="0" indent="0">
              <a:buNone/>
            </a:pPr>
            <a:r>
              <a:rPr lang="en-US" dirty="0"/>
              <a:t> </a:t>
            </a:r>
          </a:p>
          <a:p>
            <a:pPr marL="0" indent="0">
              <a:buNone/>
            </a:pPr>
            <a:r>
              <a:rPr lang="en-US" dirty="0"/>
              <a:t>	Interpretation of Treadmill or Cycle Ergometer Basic ECG and imaging-based testing data  	 40                                           </a:t>
            </a:r>
          </a:p>
          <a:p>
            <a:pPr marL="0" indent="0">
              <a:buNone/>
            </a:pPr>
            <a:r>
              <a:rPr lang="en-US" b="1" dirty="0"/>
              <a:t>Cardiopulmonary Exercise Tests</a:t>
            </a:r>
            <a:r>
              <a:rPr lang="en-US" dirty="0"/>
              <a:t>							  </a:t>
            </a:r>
            <a:r>
              <a:rPr lang="en-US" b="1" dirty="0"/>
              <a:t>12</a:t>
            </a:r>
            <a:endParaRPr lang="en-US" dirty="0"/>
          </a:p>
          <a:p>
            <a:pPr marL="0" indent="0">
              <a:buNone/>
            </a:pPr>
            <a:r>
              <a:rPr lang="en-US" dirty="0"/>
              <a:t>	Observed Treadmill or Cycle Ergometer Cardiopulmonary Exercise Test			   2</a:t>
            </a:r>
          </a:p>
          <a:p>
            <a:pPr marL="0" indent="0">
              <a:buNone/>
            </a:pPr>
            <a:r>
              <a:rPr lang="en-US" dirty="0"/>
              <a:t>	Interpretation of Treadmill or Cycle Ergometer Cardiopulmonary Exercise Test Data		   10</a:t>
            </a:r>
          </a:p>
          <a:p>
            <a:pPr marL="0" indent="0">
              <a:buNone/>
            </a:pPr>
            <a:endParaRPr lang="en-US" dirty="0"/>
          </a:p>
        </p:txBody>
      </p:sp>
    </p:spTree>
    <p:extLst>
      <p:ext uri="{BB962C8B-B14F-4D97-AF65-F5344CB8AC3E}">
        <p14:creationId xmlns:p14="http://schemas.microsoft.com/office/powerpoint/2010/main" val="394097599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Training Curricular Components</a:t>
            </a:r>
          </a:p>
        </p:txBody>
      </p:sp>
      <p:sp>
        <p:nvSpPr>
          <p:cNvPr id="3" name="Content Placeholder 2"/>
          <p:cNvSpPr>
            <a:spLocks noGrp="1"/>
          </p:cNvSpPr>
          <p:nvPr>
            <p:ph idx="1"/>
          </p:nvPr>
        </p:nvSpPr>
        <p:spPr/>
        <p:txBody>
          <a:bodyPr>
            <a:normAutofit fontScale="62500" lnSpcReduction="20000"/>
          </a:bodyPr>
          <a:lstStyle/>
          <a:p>
            <a:r>
              <a:rPr lang="en-US" dirty="0"/>
              <a:t>All competencies demonstrated in Table 1 with the addition of the following:</a:t>
            </a:r>
          </a:p>
          <a:p>
            <a:pPr lvl="0"/>
            <a:r>
              <a:rPr lang="en-US" dirty="0"/>
              <a:t>List various exercise protocols (e.g., ramp vs incremental), modalities (cycle vs treadmill) and indications for each.</a:t>
            </a:r>
          </a:p>
          <a:p>
            <a:pPr lvl="0"/>
            <a:r>
              <a:rPr lang="en-US" dirty="0"/>
              <a:t>Interpret and report pediatric exercise electrocardiogram testing.</a:t>
            </a:r>
          </a:p>
          <a:p>
            <a:pPr lvl="0"/>
            <a:r>
              <a:rPr lang="en-US" dirty="0"/>
              <a:t>Interpret and report pediatric CPET.</a:t>
            </a:r>
          </a:p>
          <a:p>
            <a:pPr lvl="0"/>
            <a:r>
              <a:rPr lang="en-US" dirty="0"/>
              <a:t>Understand distinctions in the interpretation of CPET responses and specific variables for different types of congenital heart disease and other pediatric heart disease.</a:t>
            </a:r>
          </a:p>
          <a:p>
            <a:pPr lvl="0"/>
            <a:r>
              <a:rPr lang="en-US" dirty="0"/>
              <a:t>Demonstrates knowledge of the range of exercise test abnormalities that may be encountered in patients with common congenital and acquired heart defects, pulmonary hypertension, metabolic defects, electrophysiological diseases, etc. </a:t>
            </a:r>
          </a:p>
          <a:p>
            <a:pPr lvl="0"/>
            <a:r>
              <a:rPr lang="en-US" dirty="0"/>
              <a:t>Demonstrates understanding of the cardiovascular adaptations to aerobic and anaerobic training (e.g., runners, weightlifters, sprinters, slow-twitch, fast-twitch muscles).</a:t>
            </a:r>
          </a:p>
          <a:p>
            <a:pPr lvl="0"/>
            <a:r>
              <a:rPr lang="en-US" dirty="0"/>
              <a:t>Understand how to write an exercise prescription.</a:t>
            </a:r>
          </a:p>
          <a:p>
            <a:pPr lvl="0"/>
            <a:r>
              <a:rPr lang="en-US" dirty="0"/>
              <a:t>Understand how to incorporate an exercise prescription into exercise training.</a:t>
            </a:r>
          </a:p>
          <a:p>
            <a:endParaRPr lang="en-US" dirty="0"/>
          </a:p>
        </p:txBody>
      </p:sp>
    </p:spTree>
    <p:extLst>
      <p:ext uri="{BB962C8B-B14F-4D97-AF65-F5344CB8AC3E}">
        <p14:creationId xmlns:p14="http://schemas.microsoft.com/office/powerpoint/2010/main" val="68207137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B42B-D9EF-E74C-8480-7726D8B6DE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F0C086-B3C5-4B45-B7F4-76FC585F441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CAE834A-57C1-0844-A2F0-68BC588F3D2A}"/>
              </a:ext>
            </a:extLst>
          </p:cNvPr>
          <p:cNvPicPr>
            <a:picLocks noChangeAspect="1"/>
          </p:cNvPicPr>
          <p:nvPr/>
        </p:nvPicPr>
        <p:blipFill>
          <a:blip r:embed="rId2"/>
          <a:stretch>
            <a:fillRect/>
          </a:stretch>
        </p:blipFill>
        <p:spPr>
          <a:xfrm>
            <a:off x="3028306" y="0"/>
            <a:ext cx="6135388" cy="6858000"/>
          </a:xfrm>
          <a:prstGeom prst="rect">
            <a:avLst/>
          </a:prstGeom>
        </p:spPr>
      </p:pic>
    </p:spTree>
    <p:extLst>
      <p:ext uri="{BB962C8B-B14F-4D97-AF65-F5344CB8AC3E}">
        <p14:creationId xmlns:p14="http://schemas.microsoft.com/office/powerpoint/2010/main" val="330744070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 Procedural Experience to Assess Competency for Advanced Providers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Procedure				“Core” Suggested No. of Procedures</a:t>
            </a:r>
          </a:p>
          <a:p>
            <a:pPr marL="0" indent="0">
              <a:buNone/>
            </a:pPr>
            <a:r>
              <a:rPr lang="en-US" dirty="0"/>
              <a:t>________________________________________________________________</a:t>
            </a:r>
          </a:p>
          <a:p>
            <a:pPr marL="0" indent="0">
              <a:buNone/>
            </a:pPr>
            <a:r>
              <a:rPr lang="en-US" b="1" dirty="0"/>
              <a:t>Observed or Interpreted Exercise Electrocardiograms	</a:t>
            </a:r>
            <a:r>
              <a:rPr lang="en-US" dirty="0"/>
              <a:t>		</a:t>
            </a:r>
            <a:r>
              <a:rPr lang="en-US" b="1" dirty="0"/>
              <a:t>200</a:t>
            </a:r>
            <a:endParaRPr lang="en-US" dirty="0"/>
          </a:p>
          <a:p>
            <a:pPr marL="0" indent="0">
              <a:buNone/>
            </a:pPr>
            <a:r>
              <a:rPr lang="en-US" dirty="0"/>
              <a:t>	Treadmill or Cycle Standard (ECG only) Testing			150</a:t>
            </a:r>
          </a:p>
          <a:p>
            <a:pPr marL="0" indent="0">
              <a:buNone/>
            </a:pPr>
            <a:r>
              <a:rPr lang="en-US" dirty="0"/>
              <a:t>	Stress Imaging (Echo, MRI, or nuclear)				50		</a:t>
            </a:r>
          </a:p>
          <a:p>
            <a:pPr marL="0" indent="0">
              <a:buNone/>
            </a:pPr>
            <a:r>
              <a:rPr lang="en-US" b="1" dirty="0"/>
              <a:t>Observed or Interpreted Cardiopulmonary Exercise Tests</a:t>
            </a:r>
            <a:endParaRPr lang="en-US" dirty="0"/>
          </a:p>
          <a:p>
            <a:pPr marL="0" indent="0">
              <a:buNone/>
            </a:pPr>
            <a:r>
              <a:rPr lang="en-US" dirty="0"/>
              <a:t>	Treadmill or Cycle Cardiopulmonary Exercise Test (CPET)		</a:t>
            </a:r>
            <a:r>
              <a:rPr lang="en-US" b="1" dirty="0"/>
              <a:t>100</a:t>
            </a:r>
            <a:endParaRPr lang="en-US" dirty="0"/>
          </a:p>
          <a:p>
            <a:pPr marL="0" indent="0">
              <a:buNone/>
            </a:pPr>
            <a:endParaRPr lang="en-US" dirty="0"/>
          </a:p>
        </p:txBody>
      </p:sp>
    </p:spTree>
    <p:extLst>
      <p:ext uri="{BB962C8B-B14F-4D97-AF65-F5344CB8AC3E}">
        <p14:creationId xmlns:p14="http://schemas.microsoft.com/office/powerpoint/2010/main" val="1181275057"/>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2E51-D53F-4CA2-8BF0-E130B326D56A}"/>
              </a:ext>
            </a:extLst>
          </p:cNvPr>
          <p:cNvSpPr>
            <a:spLocks noGrp="1"/>
          </p:cNvSpPr>
          <p:nvPr>
            <p:ph type="title" idx="4294967295"/>
          </p:nvPr>
        </p:nvSpPr>
        <p:spPr>
          <a:xfrm>
            <a:off x="371475" y="-758824"/>
            <a:ext cx="11520487" cy="758824"/>
          </a:xfrm>
        </p:spPr>
        <p:txBody>
          <a:bodyPr vert="horz" lIns="91440" tIns="45720" rIns="91440" bIns="45720" rtlCol="0" anchor="b">
            <a:normAutofit/>
          </a:bodyPr>
          <a:lstStyle/>
          <a:p>
            <a:r>
              <a:rPr lang="en-US" sz="700" b="0" dirty="0">
                <a:solidFill>
                  <a:schemeClr val="bg1">
                    <a:lumMod val="95000"/>
                  </a:schemeClr>
                </a:solidFill>
              </a:rPr>
              <a:t>Slide 27</a:t>
            </a:r>
          </a:p>
        </p:txBody>
      </p:sp>
      <p:pic>
        <p:nvPicPr>
          <p:cNvPr id="4" name="Picture Placeholder 3"/>
          <p:cNvPicPr>
            <a:picLocks noGrp="1" noChangeAspect="1"/>
          </p:cNvPicPr>
          <p:nvPr>
            <p:ph type="pic" sz="quarter" idx="13"/>
          </p:nvPr>
        </p:nvPicPr>
        <p:blipFill>
          <a:blip r:embed="rId3"/>
          <a:srcRect l="2816" r="2816"/>
          <a:stretch>
            <a:fillRect/>
          </a:stretch>
        </p:blipFill>
        <p:spPr>
          <a:prstGeom prst="rect">
            <a:avLst/>
          </a:prstGeom>
        </p:spPr>
      </p:pic>
      <p:sp>
        <p:nvSpPr>
          <p:cNvPr id="3" name="TextBox 2"/>
          <p:cNvSpPr txBox="1"/>
          <p:nvPr/>
        </p:nvSpPr>
        <p:spPr>
          <a:xfrm>
            <a:off x="5563548" y="1287261"/>
            <a:ext cx="4509857" cy="1323439"/>
          </a:xfrm>
          <a:prstGeom prst="rect">
            <a:avLst/>
          </a:prstGeom>
          <a:noFill/>
        </p:spPr>
        <p:txBody>
          <a:bodyPr wrap="square" rtlCol="0">
            <a:spAutoFit/>
            <a:scene3d>
              <a:camera prst="orthographicFront"/>
              <a:lightRig rig="threePt" dir="t"/>
            </a:scene3d>
            <a:sp3d>
              <a:bevelT w="38100"/>
            </a:sp3d>
          </a:bodyPr>
          <a:lstStyle/>
          <a:p>
            <a:pPr algn="ctr"/>
            <a:r>
              <a:rPr lang="en-US" sz="8000" b="1" dirty="0">
                <a:solidFill>
                  <a:schemeClr val="bg1"/>
                </a:solidFill>
              </a:rPr>
              <a:t>Questions</a:t>
            </a:r>
          </a:p>
        </p:txBody>
      </p:sp>
    </p:spTree>
    <p:extLst>
      <p:ext uri="{BB962C8B-B14F-4D97-AF65-F5344CB8AC3E}">
        <p14:creationId xmlns:p14="http://schemas.microsoft.com/office/powerpoint/2010/main" val="83508068"/>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A89E6A-32B0-6749-8DAB-70109928BCFF}"/>
              </a:ext>
            </a:extLst>
          </p:cNvPr>
          <p:cNvSpPr>
            <a:spLocks noGrp="1"/>
          </p:cNvSpPr>
          <p:nvPr>
            <p:ph type="title"/>
          </p:nvPr>
        </p:nvSpPr>
        <p:spPr>
          <a:xfrm>
            <a:off x="838200" y="4435052"/>
            <a:ext cx="3093720" cy="1645920"/>
          </a:xfrm>
        </p:spPr>
        <p:txBody>
          <a:bodyPr>
            <a:normAutofit/>
          </a:bodyPr>
          <a:lstStyle/>
          <a:p>
            <a:r>
              <a:rPr lang="en-US" sz="2600"/>
              <a:t>Recruiting trends</a:t>
            </a:r>
          </a:p>
        </p:txBody>
      </p:sp>
      <p:pic>
        <p:nvPicPr>
          <p:cNvPr id="9" name="Picture 8" descr="Chart, bar chart&#10;&#10;Description automatically generated">
            <a:extLst>
              <a:ext uri="{FF2B5EF4-FFF2-40B4-BE49-F238E27FC236}">
                <a16:creationId xmlns:a16="http://schemas.microsoft.com/office/drawing/2014/main" id="{3A8D2B03-E27E-44FD-8373-9BA81C28EFE2}"/>
              </a:ext>
            </a:extLst>
          </p:cNvPr>
          <p:cNvPicPr>
            <a:picLocks noChangeAspect="1"/>
          </p:cNvPicPr>
          <p:nvPr/>
        </p:nvPicPr>
        <p:blipFill rotWithShape="1">
          <a:blip r:embed="rId2"/>
          <a:srcRect l="6231" r="5134" b="-2"/>
          <a:stretch/>
        </p:blipFill>
        <p:spPr>
          <a:xfrm>
            <a:off x="4130039" y="0"/>
            <a:ext cx="3963261" cy="4192061"/>
          </a:xfrm>
          <a:prstGeom prst="rect">
            <a:avLst/>
          </a:prstGeom>
        </p:spPr>
      </p:pic>
      <p:pic>
        <p:nvPicPr>
          <p:cNvPr id="5" name="Picture 4" descr="Chart, bar chart&#10;&#10;Description automatically generated">
            <a:extLst>
              <a:ext uri="{FF2B5EF4-FFF2-40B4-BE49-F238E27FC236}">
                <a16:creationId xmlns:a16="http://schemas.microsoft.com/office/drawing/2014/main" id="{6D9B6170-4534-4A85-BA72-0DFA35C992DF}"/>
              </a:ext>
            </a:extLst>
          </p:cNvPr>
          <p:cNvPicPr>
            <a:picLocks noChangeAspect="1"/>
          </p:cNvPicPr>
          <p:nvPr/>
        </p:nvPicPr>
        <p:blipFill rotWithShape="1">
          <a:blip r:embed="rId3"/>
          <a:srcRect l="5880" r="5956" b="-4"/>
          <a:stretch/>
        </p:blipFill>
        <p:spPr>
          <a:xfrm>
            <a:off x="8216343" y="-13416"/>
            <a:ext cx="3963261" cy="4192061"/>
          </a:xfrm>
          <a:prstGeom prst="rect">
            <a:avLst/>
          </a:prstGeom>
        </p:spPr>
      </p:pic>
      <p:pic>
        <p:nvPicPr>
          <p:cNvPr id="11" name="Picture 10" descr="Chart, bar chart&#10;&#10;Description automatically generated">
            <a:extLst>
              <a:ext uri="{FF2B5EF4-FFF2-40B4-BE49-F238E27FC236}">
                <a16:creationId xmlns:a16="http://schemas.microsoft.com/office/drawing/2014/main" id="{0609EA86-624E-4448-A039-E36DE83CF45A}"/>
              </a:ext>
            </a:extLst>
          </p:cNvPr>
          <p:cNvPicPr>
            <a:picLocks noChangeAspect="1"/>
          </p:cNvPicPr>
          <p:nvPr/>
        </p:nvPicPr>
        <p:blipFill rotWithShape="1">
          <a:blip r:embed="rId4"/>
          <a:srcRect l="6955" r="5430"/>
          <a:stretch/>
        </p:blipFill>
        <p:spPr>
          <a:xfrm>
            <a:off x="-1" y="-1"/>
            <a:ext cx="4006997" cy="4218905"/>
          </a:xfrm>
          <a:prstGeom prst="rect">
            <a:avLst/>
          </a:prstGeom>
        </p:spPr>
      </p:pic>
      <p:sp>
        <p:nvSpPr>
          <p:cNvPr id="51" name="Rectangle 50">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F88ED1-BD77-B745-8157-BF4A912AC1E5}"/>
              </a:ext>
            </a:extLst>
          </p:cNvPr>
          <p:cNvSpPr>
            <a:spLocks noGrp="1"/>
          </p:cNvSpPr>
          <p:nvPr>
            <p:ph idx="1"/>
          </p:nvPr>
        </p:nvSpPr>
        <p:spPr>
          <a:xfrm>
            <a:off x="4380266" y="4700387"/>
            <a:ext cx="7104188" cy="1645920"/>
          </a:xfrm>
        </p:spPr>
        <p:txBody>
          <a:bodyPr anchor="ctr">
            <a:normAutofit fontScale="92500" lnSpcReduction="10000"/>
          </a:bodyPr>
          <a:lstStyle/>
          <a:p>
            <a:r>
              <a:rPr lang="en-US" sz="1800" dirty="0"/>
              <a:t>For 2022 </a:t>
            </a:r>
            <a:r>
              <a:rPr lang="en-US" sz="1800" u="sng" dirty="0"/>
              <a:t>appointment year</a:t>
            </a:r>
            <a:r>
              <a:rPr lang="en-US" sz="1800" dirty="0"/>
              <a:t>, 186 applicants</a:t>
            </a:r>
          </a:p>
          <a:p>
            <a:pPr lvl="1"/>
            <a:r>
              <a:rPr lang="en-US" sz="1400" dirty="0"/>
              <a:t>Was 171 in 2021</a:t>
            </a:r>
          </a:p>
          <a:p>
            <a:pPr lvl="1"/>
            <a:r>
              <a:rPr lang="en-US" sz="1400" dirty="0"/>
              <a:t>177 in 2020</a:t>
            </a:r>
          </a:p>
          <a:p>
            <a:pPr lvl="1"/>
            <a:r>
              <a:rPr lang="en-US" sz="1400" dirty="0"/>
              <a:t>195 in 2019</a:t>
            </a:r>
          </a:p>
          <a:p>
            <a:r>
              <a:rPr lang="en-US" sz="1800" dirty="0"/>
              <a:t>18 – 21 apps per US MD application (33-41 IMG, 28-33 DO)</a:t>
            </a:r>
          </a:p>
          <a:p>
            <a:r>
              <a:rPr lang="en-US" sz="1800" dirty="0"/>
              <a:t>64 – 82 per apps per program (35-40 US MD, 25-35 IMG, 7 – 11 DO)</a:t>
            </a:r>
          </a:p>
          <a:p>
            <a:endParaRPr lang="en-US" sz="1800" dirty="0"/>
          </a:p>
          <a:p>
            <a:endParaRPr lang="en-US" sz="1800" dirty="0"/>
          </a:p>
        </p:txBody>
      </p:sp>
    </p:spTree>
    <p:extLst>
      <p:ext uri="{BB962C8B-B14F-4D97-AF65-F5344CB8AC3E}">
        <p14:creationId xmlns:p14="http://schemas.microsoft.com/office/powerpoint/2010/main" val="2217383346"/>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521624-CBFA-4C6E-BA44-DC4D0628ADAC}"/>
              </a:ext>
            </a:extLst>
          </p:cNvPr>
          <p:cNvPicPr>
            <a:picLocks noChangeAspect="1"/>
          </p:cNvPicPr>
          <p:nvPr/>
        </p:nvPicPr>
        <p:blipFill>
          <a:blip r:embed="rId2"/>
          <a:stretch>
            <a:fillRect/>
          </a:stretch>
        </p:blipFill>
        <p:spPr>
          <a:xfrm>
            <a:off x="0" y="-2933572"/>
            <a:ext cx="7068536" cy="2867425"/>
          </a:xfrm>
          <a:prstGeom prst="rect">
            <a:avLst/>
          </a:prstGeom>
        </p:spPr>
      </p:pic>
      <p:pic>
        <p:nvPicPr>
          <p:cNvPr id="6" name="Content Placeholder 5">
            <a:extLst>
              <a:ext uri="{FF2B5EF4-FFF2-40B4-BE49-F238E27FC236}">
                <a16:creationId xmlns:a16="http://schemas.microsoft.com/office/drawing/2014/main" id="{B95FA734-EB9C-4410-9A3D-C3ED56BF6D4B}"/>
              </a:ext>
            </a:extLst>
          </p:cNvPr>
          <p:cNvPicPr>
            <a:picLocks noGrp="1" noChangeAspect="1"/>
          </p:cNvPicPr>
          <p:nvPr>
            <p:ph idx="1"/>
          </p:nvPr>
        </p:nvPicPr>
        <p:blipFill rotWithShape="1">
          <a:blip r:embed="rId3"/>
          <a:srcRect l="7868" r="6676" b="58678"/>
          <a:stretch/>
        </p:blipFill>
        <p:spPr>
          <a:xfrm>
            <a:off x="4426114" y="2080935"/>
            <a:ext cx="3658459" cy="984123"/>
          </a:xfrm>
        </p:spPr>
      </p:pic>
      <p:pic>
        <p:nvPicPr>
          <p:cNvPr id="4" name="Picture 3">
            <a:extLst>
              <a:ext uri="{FF2B5EF4-FFF2-40B4-BE49-F238E27FC236}">
                <a16:creationId xmlns:a16="http://schemas.microsoft.com/office/drawing/2014/main" id="{8E77DFCF-C09F-4037-8E20-44686480CC8E}"/>
              </a:ext>
            </a:extLst>
          </p:cNvPr>
          <p:cNvPicPr>
            <a:picLocks noChangeAspect="1"/>
          </p:cNvPicPr>
          <p:nvPr/>
        </p:nvPicPr>
        <p:blipFill rotWithShape="1">
          <a:blip r:embed="rId4"/>
          <a:srcRect l="10423"/>
          <a:stretch/>
        </p:blipFill>
        <p:spPr>
          <a:xfrm>
            <a:off x="7957750" y="2275246"/>
            <a:ext cx="4324237" cy="2245658"/>
          </a:xfrm>
          <a:prstGeom prst="rect">
            <a:avLst/>
          </a:prstGeom>
        </p:spPr>
      </p:pic>
      <p:grpSp>
        <p:nvGrpSpPr>
          <p:cNvPr id="15" name="Group 14">
            <a:extLst>
              <a:ext uri="{FF2B5EF4-FFF2-40B4-BE49-F238E27FC236}">
                <a16:creationId xmlns:a16="http://schemas.microsoft.com/office/drawing/2014/main" id="{D14B5C68-0173-4662-A7E7-D30189B4B0CD}"/>
              </a:ext>
            </a:extLst>
          </p:cNvPr>
          <p:cNvGrpSpPr/>
          <p:nvPr/>
        </p:nvGrpSpPr>
        <p:grpSpPr>
          <a:xfrm>
            <a:off x="101876" y="2092009"/>
            <a:ext cx="4132375" cy="2341975"/>
            <a:chOff x="101876" y="4266803"/>
            <a:chExt cx="4324238" cy="2341975"/>
          </a:xfrm>
        </p:grpSpPr>
        <p:pic>
          <p:nvPicPr>
            <p:cNvPr id="8" name="Picture 7">
              <a:extLst>
                <a:ext uri="{FF2B5EF4-FFF2-40B4-BE49-F238E27FC236}">
                  <a16:creationId xmlns:a16="http://schemas.microsoft.com/office/drawing/2014/main" id="{50D23B12-0CDF-4FE3-90C4-57F2E2F76BC7}"/>
                </a:ext>
              </a:extLst>
            </p:cNvPr>
            <p:cNvPicPr>
              <a:picLocks noChangeAspect="1"/>
            </p:cNvPicPr>
            <p:nvPr/>
          </p:nvPicPr>
          <p:blipFill rotWithShape="1">
            <a:blip r:embed="rId5"/>
            <a:srcRect l="9480" r="11514" b="57449"/>
            <a:stretch/>
          </p:blipFill>
          <p:spPr>
            <a:xfrm>
              <a:off x="228700" y="4266803"/>
              <a:ext cx="4197414" cy="997175"/>
            </a:xfrm>
            <a:prstGeom prst="rect">
              <a:avLst/>
            </a:prstGeom>
          </p:spPr>
        </p:pic>
        <p:pic>
          <p:nvPicPr>
            <p:cNvPr id="11" name="Picture 10">
              <a:extLst>
                <a:ext uri="{FF2B5EF4-FFF2-40B4-BE49-F238E27FC236}">
                  <a16:creationId xmlns:a16="http://schemas.microsoft.com/office/drawing/2014/main" id="{382220FB-60E5-48E2-84AD-D2AF38D5FA6D}"/>
                </a:ext>
              </a:extLst>
            </p:cNvPr>
            <p:cNvPicPr>
              <a:picLocks noChangeAspect="1"/>
            </p:cNvPicPr>
            <p:nvPr/>
          </p:nvPicPr>
          <p:blipFill rotWithShape="1">
            <a:blip r:embed="rId5"/>
            <a:srcRect l="9480" t="43436" r="11514"/>
            <a:stretch/>
          </p:blipFill>
          <p:spPr>
            <a:xfrm>
              <a:off x="101876" y="5379888"/>
              <a:ext cx="4197414" cy="1228890"/>
            </a:xfrm>
            <a:prstGeom prst="rect">
              <a:avLst/>
            </a:prstGeom>
          </p:spPr>
        </p:pic>
      </p:grpSp>
      <p:pic>
        <p:nvPicPr>
          <p:cNvPr id="13" name="Content Placeholder 5">
            <a:extLst>
              <a:ext uri="{FF2B5EF4-FFF2-40B4-BE49-F238E27FC236}">
                <a16:creationId xmlns:a16="http://schemas.microsoft.com/office/drawing/2014/main" id="{F5ADC1AA-A0C6-4D80-B128-F41E6FD65341}"/>
              </a:ext>
            </a:extLst>
          </p:cNvPr>
          <p:cNvPicPr>
            <a:picLocks noChangeAspect="1"/>
          </p:cNvPicPr>
          <p:nvPr/>
        </p:nvPicPr>
        <p:blipFill rotWithShape="1">
          <a:blip r:embed="rId3"/>
          <a:srcRect l="9960" t="44341" r="9708"/>
          <a:stretch/>
        </p:blipFill>
        <p:spPr>
          <a:xfrm>
            <a:off x="4299291" y="3233049"/>
            <a:ext cx="3658460" cy="1228891"/>
          </a:xfrm>
          <a:prstGeom prst="rect">
            <a:avLst/>
          </a:prstGeom>
        </p:spPr>
      </p:pic>
      <p:cxnSp>
        <p:nvCxnSpPr>
          <p:cNvPr id="17" name="Straight Connector 16">
            <a:extLst>
              <a:ext uri="{FF2B5EF4-FFF2-40B4-BE49-F238E27FC236}">
                <a16:creationId xmlns:a16="http://schemas.microsoft.com/office/drawing/2014/main" id="{FEDD8D53-79E9-4B05-B74F-BEA478C7E803}"/>
              </a:ext>
            </a:extLst>
          </p:cNvPr>
          <p:cNvCxnSpPr/>
          <p:nvPr/>
        </p:nvCxnSpPr>
        <p:spPr>
          <a:xfrm>
            <a:off x="4113054" y="2572996"/>
            <a:ext cx="557800" cy="1207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F0CA7D-F5EC-44E1-AFF5-4D1AD5EF0567}"/>
              </a:ext>
            </a:extLst>
          </p:cNvPr>
          <p:cNvCxnSpPr/>
          <p:nvPr/>
        </p:nvCxnSpPr>
        <p:spPr>
          <a:xfrm>
            <a:off x="7765037" y="2721258"/>
            <a:ext cx="34924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000C42-67D8-47FE-A40F-F8E4E4EF00CE}"/>
              </a:ext>
            </a:extLst>
          </p:cNvPr>
          <p:cNvCxnSpPr>
            <a:cxnSpLocks/>
          </p:cNvCxnSpPr>
          <p:nvPr/>
        </p:nvCxnSpPr>
        <p:spPr>
          <a:xfrm flipV="1">
            <a:off x="3954162" y="3597779"/>
            <a:ext cx="471952" cy="72178"/>
          </a:xfrm>
          <a:prstGeom prst="line">
            <a:avLst/>
          </a:prstGeom>
          <a:ln w="12700">
            <a:solidFill>
              <a:srgbClr val="1DEBD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C062FC-BF64-4A91-A1A9-615974049D47}"/>
              </a:ext>
            </a:extLst>
          </p:cNvPr>
          <p:cNvCxnSpPr>
            <a:cxnSpLocks/>
          </p:cNvCxnSpPr>
          <p:nvPr/>
        </p:nvCxnSpPr>
        <p:spPr>
          <a:xfrm>
            <a:off x="7735330" y="3554338"/>
            <a:ext cx="408658" cy="0"/>
          </a:xfrm>
          <a:prstGeom prst="line">
            <a:avLst/>
          </a:prstGeom>
          <a:ln w="12700">
            <a:solidFill>
              <a:srgbClr val="1DEBD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07667A-FC29-4924-A687-EB0CF354132A}"/>
              </a:ext>
            </a:extLst>
          </p:cNvPr>
          <p:cNvCxnSpPr/>
          <p:nvPr/>
        </p:nvCxnSpPr>
        <p:spPr>
          <a:xfrm>
            <a:off x="4113054" y="4196219"/>
            <a:ext cx="278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3F239F-1196-4D5C-B01C-3149464241D1}"/>
              </a:ext>
            </a:extLst>
          </p:cNvPr>
          <p:cNvCxnSpPr/>
          <p:nvPr/>
        </p:nvCxnSpPr>
        <p:spPr>
          <a:xfrm>
            <a:off x="4078017" y="3431087"/>
            <a:ext cx="278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1040F3-5D58-43D1-9B13-A15B2138FD25}"/>
              </a:ext>
            </a:extLst>
          </p:cNvPr>
          <p:cNvCxnSpPr/>
          <p:nvPr/>
        </p:nvCxnSpPr>
        <p:spPr>
          <a:xfrm>
            <a:off x="4190138" y="2814247"/>
            <a:ext cx="278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943755"/>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71A-1426-4ED5-8BFB-631440F2410E}"/>
              </a:ext>
            </a:extLst>
          </p:cNvPr>
          <p:cNvSpPr>
            <a:spLocks noGrp="1"/>
          </p:cNvSpPr>
          <p:nvPr>
            <p:ph type="title"/>
          </p:nvPr>
        </p:nvSpPr>
        <p:spPr/>
        <p:txBody>
          <a:bodyPr/>
          <a:lstStyle/>
          <a:p>
            <a:endParaRPr lang="en-US"/>
          </a:p>
        </p:txBody>
      </p:sp>
      <p:graphicFrame>
        <p:nvGraphicFramePr>
          <p:cNvPr id="5" name="Chart 4">
            <a:extLst>
              <a:ext uri="{FF2B5EF4-FFF2-40B4-BE49-F238E27FC236}">
                <a16:creationId xmlns:a16="http://schemas.microsoft.com/office/drawing/2014/main" id="{0B9CD033-B2F4-452D-A905-8A9E325CA948}"/>
              </a:ext>
            </a:extLst>
          </p:cNvPr>
          <p:cNvGraphicFramePr>
            <a:graphicFrameLocks/>
          </p:cNvGraphicFramePr>
          <p:nvPr>
            <p:extLst>
              <p:ext uri="{D42A27DB-BD31-4B8C-83A1-F6EECF244321}">
                <p14:modId xmlns:p14="http://schemas.microsoft.com/office/powerpoint/2010/main" val="3795019771"/>
              </p:ext>
            </p:extLst>
          </p:nvPr>
        </p:nvGraphicFramePr>
        <p:xfrm>
          <a:off x="474431" y="365124"/>
          <a:ext cx="5023691" cy="3063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C3CAB9C-7F0E-4127-BFEB-8F00F8ED39DA}"/>
              </a:ext>
            </a:extLst>
          </p:cNvPr>
          <p:cNvGraphicFramePr>
            <a:graphicFrameLocks/>
          </p:cNvGraphicFramePr>
          <p:nvPr>
            <p:extLst>
              <p:ext uri="{D42A27DB-BD31-4B8C-83A1-F6EECF244321}">
                <p14:modId xmlns:p14="http://schemas.microsoft.com/office/powerpoint/2010/main" val="3055583620"/>
              </p:ext>
            </p:extLst>
          </p:nvPr>
        </p:nvGraphicFramePr>
        <p:xfrm>
          <a:off x="5861890" y="365125"/>
          <a:ext cx="4748351" cy="3063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61973F9-D259-4C24-8126-2C6474633A22}"/>
              </a:ext>
            </a:extLst>
          </p:cNvPr>
          <p:cNvGraphicFramePr>
            <a:graphicFrameLocks/>
          </p:cNvGraphicFramePr>
          <p:nvPr>
            <p:extLst>
              <p:ext uri="{D42A27DB-BD31-4B8C-83A1-F6EECF244321}">
                <p14:modId xmlns:p14="http://schemas.microsoft.com/office/powerpoint/2010/main" val="2012549486"/>
              </p:ext>
            </p:extLst>
          </p:nvPr>
        </p:nvGraphicFramePr>
        <p:xfrm>
          <a:off x="474430" y="3765541"/>
          <a:ext cx="5023691"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88963CDF-171E-41B2-9010-EF66C6190FD5}"/>
              </a:ext>
            </a:extLst>
          </p:cNvPr>
          <p:cNvPicPr>
            <a:picLocks noChangeAspect="1"/>
          </p:cNvPicPr>
          <p:nvPr/>
        </p:nvPicPr>
        <p:blipFill>
          <a:blip r:embed="rId5"/>
          <a:stretch>
            <a:fillRect/>
          </a:stretch>
        </p:blipFill>
        <p:spPr>
          <a:xfrm>
            <a:off x="5861889" y="3704785"/>
            <a:ext cx="4748351" cy="2927369"/>
          </a:xfrm>
          <a:prstGeom prst="rect">
            <a:avLst/>
          </a:prstGeom>
        </p:spPr>
      </p:pic>
    </p:spTree>
    <p:extLst>
      <p:ext uri="{BB962C8B-B14F-4D97-AF65-F5344CB8AC3E}">
        <p14:creationId xmlns:p14="http://schemas.microsoft.com/office/powerpoint/2010/main" val="2839931542"/>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ABA6-2A5D-4CD9-BD4B-D94178B83212}"/>
              </a:ext>
            </a:extLst>
          </p:cNvPr>
          <p:cNvSpPr>
            <a:spLocks noGrp="1"/>
          </p:cNvSpPr>
          <p:nvPr>
            <p:ph type="title"/>
          </p:nvPr>
        </p:nvSpPr>
        <p:spPr/>
        <p:txBody>
          <a:bodyPr/>
          <a:lstStyle/>
          <a:p>
            <a:r>
              <a:rPr lang="en-US" dirty="0"/>
              <a:t>As of today…</a:t>
            </a:r>
          </a:p>
        </p:txBody>
      </p:sp>
      <p:sp>
        <p:nvSpPr>
          <p:cNvPr id="3" name="Content Placeholder 2">
            <a:extLst>
              <a:ext uri="{FF2B5EF4-FFF2-40B4-BE49-F238E27FC236}">
                <a16:creationId xmlns:a16="http://schemas.microsoft.com/office/drawing/2014/main" id="{F3AF1A0D-AA4D-4D25-AF06-845919533465}"/>
              </a:ext>
            </a:extLst>
          </p:cNvPr>
          <p:cNvSpPr>
            <a:spLocks noGrp="1"/>
          </p:cNvSpPr>
          <p:nvPr>
            <p:ph idx="1"/>
          </p:nvPr>
        </p:nvSpPr>
        <p:spPr/>
        <p:txBody>
          <a:bodyPr/>
          <a:lstStyle/>
          <a:p>
            <a:pPr marL="0" indent="0">
              <a:buNone/>
            </a:pPr>
            <a:r>
              <a:rPr lang="en-US" dirty="0"/>
              <a:t>65 programs</a:t>
            </a:r>
          </a:p>
          <a:p>
            <a:pPr marL="0" indent="0">
              <a:buNone/>
            </a:pPr>
            <a:r>
              <a:rPr lang="en-US" dirty="0"/>
              <a:t>60 with continued accreditation status</a:t>
            </a:r>
          </a:p>
          <a:p>
            <a:pPr marL="0" indent="0">
              <a:buNone/>
            </a:pPr>
            <a:r>
              <a:rPr lang="en-US" dirty="0"/>
              <a:t>5 with initial accreditation</a:t>
            </a:r>
          </a:p>
          <a:p>
            <a:pPr marL="0" indent="0">
              <a:buNone/>
            </a:pPr>
            <a:r>
              <a:rPr lang="en-US" dirty="0"/>
              <a:t>3 with fellows, 2 without</a:t>
            </a:r>
          </a:p>
          <a:p>
            <a:pPr marL="0" indent="0">
              <a:buNone/>
            </a:pPr>
            <a:endParaRPr lang="en-US" dirty="0"/>
          </a:p>
        </p:txBody>
      </p:sp>
    </p:spTree>
    <p:extLst>
      <p:ext uri="{BB962C8B-B14F-4D97-AF65-F5344CB8AC3E}">
        <p14:creationId xmlns:p14="http://schemas.microsoft.com/office/powerpoint/2010/main" val="422023699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9D2E-60DE-DA4A-B05C-8A96E62730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538F28-B805-E044-9935-55B9E091942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CC8F515-F0D6-475F-9725-BC764F7FD7BA}"/>
              </a:ext>
            </a:extLst>
          </p:cNvPr>
          <p:cNvPicPr>
            <a:picLocks noChangeAspect="1"/>
          </p:cNvPicPr>
          <p:nvPr/>
        </p:nvPicPr>
        <p:blipFill>
          <a:blip r:embed="rId2"/>
          <a:stretch>
            <a:fillRect/>
          </a:stretch>
        </p:blipFill>
        <p:spPr>
          <a:xfrm>
            <a:off x="1361414" y="947391"/>
            <a:ext cx="9469171" cy="4963218"/>
          </a:xfrm>
          <a:prstGeom prst="rect">
            <a:avLst/>
          </a:prstGeom>
        </p:spPr>
      </p:pic>
    </p:spTree>
    <p:extLst>
      <p:ext uri="{BB962C8B-B14F-4D97-AF65-F5344CB8AC3E}">
        <p14:creationId xmlns:p14="http://schemas.microsoft.com/office/powerpoint/2010/main" val="276955762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FF72-463A-334E-BB48-CF0DE6EFB684}"/>
              </a:ext>
            </a:extLst>
          </p:cNvPr>
          <p:cNvSpPr>
            <a:spLocks noGrp="1"/>
          </p:cNvSpPr>
          <p:nvPr>
            <p:ph type="title"/>
          </p:nvPr>
        </p:nvSpPr>
        <p:spPr>
          <a:xfrm>
            <a:off x="838200" y="2766218"/>
            <a:ext cx="10515600" cy="1325563"/>
          </a:xfrm>
        </p:spPr>
        <p:txBody>
          <a:bodyPr>
            <a:normAutofit fontScale="90000"/>
          </a:bodyPr>
          <a:lstStyle/>
          <a:p>
            <a:r>
              <a:rPr lang="en-US" dirty="0"/>
              <a:t>DEI task force</a:t>
            </a:r>
            <a:br>
              <a:rPr lang="en-US" dirty="0"/>
            </a:br>
            <a:br>
              <a:rPr lang="en-US" dirty="0"/>
            </a:br>
            <a:r>
              <a:rPr lang="en-US" dirty="0"/>
              <a:t>Mixed methods study of virtual interviewing</a:t>
            </a:r>
            <a:br>
              <a:rPr lang="en-US" dirty="0"/>
            </a:br>
            <a:br>
              <a:rPr lang="en-US" dirty="0"/>
            </a:br>
            <a:r>
              <a:rPr lang="en-US" dirty="0"/>
              <a:t>4</a:t>
            </a:r>
            <a:r>
              <a:rPr lang="en-US" baseline="30000" dirty="0"/>
              <a:t>th</a:t>
            </a:r>
            <a:r>
              <a:rPr lang="en-US" dirty="0"/>
              <a:t> year application process</a:t>
            </a:r>
          </a:p>
        </p:txBody>
      </p:sp>
    </p:spTree>
    <p:extLst>
      <p:ext uri="{BB962C8B-B14F-4D97-AF65-F5344CB8AC3E}">
        <p14:creationId xmlns:p14="http://schemas.microsoft.com/office/powerpoint/2010/main" val="1342543"/>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2235-76B7-7944-805E-CE641C01E32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75CC5F7-DA27-7F4F-9D3D-B060B794C60A}"/>
              </a:ext>
            </a:extLst>
          </p:cNvPr>
          <p:cNvSpPr>
            <a:spLocks noGrp="1"/>
          </p:cNvSpPr>
          <p:nvPr>
            <p:ph idx="1"/>
          </p:nvPr>
        </p:nvSpPr>
        <p:spPr/>
        <p:txBody>
          <a:bodyPr>
            <a:normAutofit fontScale="55000" lnSpcReduction="20000"/>
          </a:bodyPr>
          <a:lstStyle/>
          <a:p>
            <a:pPr marL="0" indent="0">
              <a:buNone/>
            </a:pPr>
            <a:r>
              <a:rPr lang="en-US" dirty="0"/>
              <a:t>APPD SPIN is surveying fellowship program directors about </a:t>
            </a:r>
            <a:r>
              <a:rPr lang="en-US" dirty="0" err="1"/>
              <a:t>Entrustable</a:t>
            </a:r>
            <a:r>
              <a:rPr lang="en-US" dirty="0"/>
              <a:t> Professional Activities or EPAs. EPAs describe the essential, routine tasks that a practicing subspecialist is expected to perform. </a:t>
            </a:r>
          </a:p>
          <a:p>
            <a:pPr marL="0" indent="0">
              <a:buNone/>
            </a:pPr>
            <a:r>
              <a:rPr lang="en-US" dirty="0"/>
              <a:t>As you are likely aware, the ABP recently announced that they will begin transitioning towards use of EPAs as part of the assessment framework for initial certification. From this survey, we would like to better understand the barriers and facilitators to using EPAS to assess pediatric fellows and how EPAs are currently being used by fellowships. The survey is VERY brief and should only take about 5 minutes to complete. </a:t>
            </a:r>
          </a:p>
          <a:p>
            <a:pPr marL="0" indent="0">
              <a:buNone/>
            </a:pPr>
            <a:r>
              <a:rPr lang="en-US" dirty="0"/>
              <a:t>Your participation in this study is voluntary. No identifying information about you will be included in the research data. </a:t>
            </a:r>
          </a:p>
          <a:p>
            <a:pPr marL="0" indent="0">
              <a:buNone/>
            </a:pPr>
            <a:r>
              <a:rPr lang="en-US" dirty="0"/>
              <a:t>Questions about the study? You may contact the Principal Investigators, Richard Mink, MD, MACM </a:t>
            </a:r>
            <a:r>
              <a:rPr lang="en-US" u="sng" dirty="0">
                <a:hlinkClick r:id="rId2"/>
              </a:rPr>
              <a:t>(rmink@ucla.edu</a:t>
            </a:r>
            <a:r>
              <a:rPr lang="en-US" dirty="0"/>
              <a:t>) or Melissa </a:t>
            </a:r>
            <a:r>
              <a:rPr lang="en-US" dirty="0" err="1"/>
              <a:t>Langhan</a:t>
            </a:r>
            <a:r>
              <a:rPr lang="en-US" dirty="0"/>
              <a:t>, MD, MHS  (</a:t>
            </a:r>
            <a:r>
              <a:rPr lang="en-US" u="sng" dirty="0">
                <a:hlinkClick r:id="rId3"/>
              </a:rPr>
              <a:t>melissa.langhan@yale.edu</a:t>
            </a:r>
            <a:r>
              <a:rPr lang="en-US" dirty="0"/>
              <a:t>). </a:t>
            </a:r>
          </a:p>
          <a:p>
            <a:pPr marL="0" indent="0">
              <a:buNone/>
            </a:pPr>
            <a:r>
              <a:rPr lang="en-US" dirty="0"/>
              <a:t>This research study was approved by the John F. Wolf, M.D. Human Subjects Committee (Institutional Review Board) of the Lundquist Institute for Biomedical Innovation at Harbor-UCLA Medical Center. </a:t>
            </a:r>
          </a:p>
          <a:p>
            <a:pPr marL="0" indent="0">
              <a:buNone/>
            </a:pPr>
            <a:r>
              <a:rPr lang="en-US" dirty="0"/>
              <a:t>You may contact the Lundquist Institute Compliance Office at 310.222.3624 if you have questions or concerns about your rights as a research participant.</a:t>
            </a:r>
          </a:p>
          <a:p>
            <a:pPr marL="0" indent="0">
              <a:buNone/>
            </a:pPr>
            <a:r>
              <a:rPr lang="en-US" dirty="0"/>
              <a:t>Your participation is greatly appreciated!</a:t>
            </a:r>
          </a:p>
          <a:p>
            <a:pPr marL="0" indent="0">
              <a:buNone/>
            </a:pPr>
            <a:r>
              <a:rPr lang="en-US" dirty="0"/>
              <a:t> </a:t>
            </a:r>
          </a:p>
          <a:p>
            <a:pPr marL="0" indent="0">
              <a:buNone/>
            </a:pPr>
            <a:r>
              <a:rPr lang="en-US" dirty="0"/>
              <a:t>TO COMPLETE THE SURVEY: </a:t>
            </a:r>
            <a:r>
              <a:rPr lang="en-US" b="1" u="sng" dirty="0">
                <a:hlinkClick r:id="rId4" tooltip="https://urldefense.com/v3/__https://appdlearn.limequery.com/328653?token=evkNmXiVpsh0Pa9&amp;lang=en__;!!FMDslA!OhPgGVa0NBBHNnBmhyuGvNYYPdrXyudoqsmzfghj8G9KiEhk5rULwNZO4QADypyo9zm1Dg$"/>
              </a:rPr>
              <a:t>https://appdlearn.limequery.com/328653?token=evkNmXiVpsh0Pa9&amp;lang=en [appdlearn.limequery.com]</a:t>
            </a:r>
            <a:endParaRPr lang="en-US" dirty="0"/>
          </a:p>
          <a:p>
            <a:pPr marL="0" indent="0">
              <a:buNone/>
            </a:pPr>
            <a:r>
              <a:rPr lang="en-US" i="1" dirty="0"/>
              <a:t>*Please note: If you receive an error message at the end of the survey please ignore. Your submission has been saved.</a:t>
            </a:r>
            <a:endParaRPr lang="en-US" dirty="0"/>
          </a:p>
          <a:p>
            <a:endParaRPr lang="en-US" dirty="0"/>
          </a:p>
        </p:txBody>
      </p:sp>
      <p:pic>
        <p:nvPicPr>
          <p:cNvPr id="5" name="Picture 4">
            <a:extLst>
              <a:ext uri="{FF2B5EF4-FFF2-40B4-BE49-F238E27FC236}">
                <a16:creationId xmlns:a16="http://schemas.microsoft.com/office/drawing/2014/main" id="{2088DD9A-BFF6-BE4F-9F20-89C265BE9AA2}"/>
              </a:ext>
            </a:extLst>
          </p:cNvPr>
          <p:cNvPicPr>
            <a:picLocks noChangeAspect="1"/>
          </p:cNvPicPr>
          <p:nvPr/>
        </p:nvPicPr>
        <p:blipFill>
          <a:blip r:embed="rId5"/>
          <a:stretch>
            <a:fillRect/>
          </a:stretch>
        </p:blipFill>
        <p:spPr>
          <a:xfrm>
            <a:off x="939729" y="500856"/>
            <a:ext cx="4127500" cy="1054100"/>
          </a:xfrm>
          <a:prstGeom prst="rect">
            <a:avLst/>
          </a:prstGeom>
        </p:spPr>
      </p:pic>
    </p:spTree>
    <p:extLst>
      <p:ext uri="{BB962C8B-B14F-4D97-AF65-F5344CB8AC3E}">
        <p14:creationId xmlns:p14="http://schemas.microsoft.com/office/powerpoint/2010/main" val="360355966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855C9-E8D3-4C69-A208-D32CF8220076}"/>
              </a:ext>
            </a:extLst>
          </p:cNvPr>
          <p:cNvPicPr>
            <a:picLocks noChangeAspect="1"/>
          </p:cNvPicPr>
          <p:nvPr/>
        </p:nvPicPr>
        <p:blipFill>
          <a:blip r:embed="rId2"/>
          <a:stretch>
            <a:fillRect/>
          </a:stretch>
        </p:blipFill>
        <p:spPr>
          <a:xfrm>
            <a:off x="323750" y="329286"/>
            <a:ext cx="3983555" cy="1665598"/>
          </a:xfrm>
          <a:prstGeom prst="rect">
            <a:avLst/>
          </a:prstGeom>
        </p:spPr>
      </p:pic>
      <p:pic>
        <p:nvPicPr>
          <p:cNvPr id="6" name="Picture 5">
            <a:extLst>
              <a:ext uri="{FF2B5EF4-FFF2-40B4-BE49-F238E27FC236}">
                <a16:creationId xmlns:a16="http://schemas.microsoft.com/office/drawing/2014/main" id="{1C4DB9DA-29A9-4566-948A-4B86E0E90D64}"/>
              </a:ext>
            </a:extLst>
          </p:cNvPr>
          <p:cNvPicPr>
            <a:picLocks noChangeAspect="1"/>
          </p:cNvPicPr>
          <p:nvPr/>
        </p:nvPicPr>
        <p:blipFill>
          <a:blip r:embed="rId3"/>
          <a:stretch>
            <a:fillRect/>
          </a:stretch>
        </p:blipFill>
        <p:spPr>
          <a:xfrm>
            <a:off x="1333737" y="2526477"/>
            <a:ext cx="8303558" cy="1264284"/>
          </a:xfrm>
          <a:prstGeom prst="rect">
            <a:avLst/>
          </a:prstGeom>
        </p:spPr>
      </p:pic>
      <p:pic>
        <p:nvPicPr>
          <p:cNvPr id="8" name="Picture 7">
            <a:extLst>
              <a:ext uri="{FF2B5EF4-FFF2-40B4-BE49-F238E27FC236}">
                <a16:creationId xmlns:a16="http://schemas.microsoft.com/office/drawing/2014/main" id="{110A73A8-0B9F-4C6F-AC36-A33985003FB3}"/>
              </a:ext>
            </a:extLst>
          </p:cNvPr>
          <p:cNvPicPr>
            <a:picLocks noChangeAspect="1"/>
          </p:cNvPicPr>
          <p:nvPr/>
        </p:nvPicPr>
        <p:blipFill>
          <a:blip r:embed="rId4"/>
          <a:stretch>
            <a:fillRect/>
          </a:stretch>
        </p:blipFill>
        <p:spPr>
          <a:xfrm>
            <a:off x="1333737" y="4058141"/>
            <a:ext cx="8537222" cy="1801237"/>
          </a:xfrm>
          <a:prstGeom prst="rect">
            <a:avLst/>
          </a:prstGeom>
        </p:spPr>
      </p:pic>
    </p:spTree>
    <p:extLst>
      <p:ext uri="{BB962C8B-B14F-4D97-AF65-F5344CB8AC3E}">
        <p14:creationId xmlns:p14="http://schemas.microsoft.com/office/powerpoint/2010/main" val="295035941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2F1-444F-614A-AADD-57FFAF03794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E39F631-CFAA-7B45-9FCC-900D3549F00C}"/>
              </a:ext>
            </a:extLst>
          </p:cNvPr>
          <p:cNvSpPr>
            <a:spLocks noGrp="1"/>
          </p:cNvSpPr>
          <p:nvPr>
            <p:ph idx="1"/>
          </p:nvPr>
        </p:nvSpPr>
        <p:spPr>
          <a:xfrm>
            <a:off x="838200" y="1825625"/>
            <a:ext cx="5353878" cy="4351338"/>
          </a:xfrm>
        </p:spPr>
        <p:txBody>
          <a:bodyPr>
            <a:normAutofit fontScale="92500"/>
          </a:bodyPr>
          <a:lstStyle/>
          <a:p>
            <a:pPr marL="514350" lvl="0" indent="-514350">
              <a:buFont typeface="+mj-lt"/>
              <a:buAutoNum type="arabicPeriod"/>
            </a:pPr>
            <a:r>
              <a:rPr lang="en-US" dirty="0"/>
              <a:t>Announcements and updates</a:t>
            </a:r>
          </a:p>
          <a:p>
            <a:pPr marL="914400" lvl="1" indent="-457200">
              <a:buFont typeface="+mj-lt"/>
              <a:buAutoNum type="alphaLcPeriod"/>
            </a:pPr>
            <a:r>
              <a:rPr lang="en-US" dirty="0"/>
              <a:t>Election results and new board positions (LF)</a:t>
            </a:r>
          </a:p>
          <a:p>
            <a:pPr marL="914400" lvl="1" indent="-457200">
              <a:buFont typeface="+mj-lt"/>
              <a:buAutoNum type="alphaLcPeriod"/>
            </a:pPr>
            <a:r>
              <a:rPr lang="en-US" dirty="0"/>
              <a:t>Match move for December 2022 (LF) </a:t>
            </a:r>
          </a:p>
          <a:p>
            <a:pPr marL="914400" lvl="1" indent="-457200">
              <a:buFont typeface="+mj-lt"/>
              <a:buAutoNum type="alphaLcPeriod"/>
            </a:pPr>
            <a:r>
              <a:rPr lang="en-US" dirty="0"/>
              <a:t>Treasurer report (SE) </a:t>
            </a:r>
          </a:p>
          <a:p>
            <a:pPr marL="914400" lvl="1" indent="-457200">
              <a:buFont typeface="+mj-lt"/>
              <a:buAutoNum type="alphaLcPeriod"/>
            </a:pPr>
            <a:r>
              <a:rPr lang="en-US" dirty="0"/>
              <a:t>AAP-SPCTPD Trainee workshop – 10/29 (LF)</a:t>
            </a:r>
          </a:p>
          <a:p>
            <a:pPr marL="514350" lvl="0" indent="-514350">
              <a:buFont typeface="+mj-lt"/>
              <a:buAutoNum type="arabicPeriod"/>
            </a:pPr>
            <a:r>
              <a:rPr lang="en-US" dirty="0"/>
              <a:t>Exercise guidelines – Jen Huang, Brad Robinson</a:t>
            </a:r>
          </a:p>
          <a:p>
            <a:pPr marL="514350" lvl="0" indent="-514350">
              <a:buFont typeface="+mj-lt"/>
              <a:buAutoNum type="arabicPeriod"/>
            </a:pPr>
            <a:r>
              <a:rPr lang="en-US" i="1" dirty="0"/>
              <a:t>Recruiting trends (LF)</a:t>
            </a:r>
            <a:endParaRPr lang="en-US" dirty="0"/>
          </a:p>
          <a:p>
            <a:pPr marL="514350" lvl="0" indent="-514350">
              <a:buFont typeface="+mj-lt"/>
              <a:buAutoNum type="arabicPeriod"/>
            </a:pPr>
            <a:r>
              <a:rPr lang="en-US" dirty="0"/>
              <a:t>DEI task force  - Carly Fifer</a:t>
            </a:r>
          </a:p>
          <a:p>
            <a:pPr marL="0" indent="0">
              <a:buNone/>
            </a:pPr>
            <a:endParaRPr lang="en-US" dirty="0"/>
          </a:p>
        </p:txBody>
      </p:sp>
      <p:sp>
        <p:nvSpPr>
          <p:cNvPr id="6" name="TextBox 5">
            <a:extLst>
              <a:ext uri="{FF2B5EF4-FFF2-40B4-BE49-F238E27FC236}">
                <a16:creationId xmlns:a16="http://schemas.microsoft.com/office/drawing/2014/main" id="{5C4BE37E-CE53-41ED-88C6-4F4E4AF3C134}"/>
              </a:ext>
            </a:extLst>
          </p:cNvPr>
          <p:cNvSpPr txBox="1"/>
          <p:nvPr/>
        </p:nvSpPr>
        <p:spPr>
          <a:xfrm>
            <a:off x="6390861" y="1825625"/>
            <a:ext cx="4651513" cy="4351338"/>
          </a:xfrm>
          <a:prstGeom prst="rect">
            <a:avLst/>
          </a:prstGeom>
          <a:noFill/>
        </p:spPr>
        <p:txBody>
          <a:bodyPr wrap="square" rtlCol="0">
            <a:spAutoFit/>
          </a:bodyPr>
          <a:lstStyle/>
          <a:p>
            <a:pPr marL="514350" lvl="0" indent="-514350">
              <a:buFont typeface="+mj-lt"/>
              <a:buAutoNum type="arabicPeriod" startAt="5"/>
            </a:pPr>
            <a:r>
              <a:rPr lang="en-US" dirty="0"/>
              <a:t>Mixed methods study of virtual interviewing – David Werho</a:t>
            </a:r>
          </a:p>
          <a:p>
            <a:pPr marL="514350" lvl="0" indent="-514350">
              <a:buFont typeface="+mj-lt"/>
              <a:buAutoNum type="arabicPeriod" startAt="5"/>
            </a:pPr>
            <a:r>
              <a:rPr lang="en-US" i="1" dirty="0"/>
              <a:t>4</a:t>
            </a:r>
            <a:r>
              <a:rPr lang="en-US" i="1" baseline="30000" dirty="0"/>
              <a:t>th</a:t>
            </a:r>
            <a:r>
              <a:rPr lang="en-US" i="1" dirty="0"/>
              <a:t> year application process – Sinai </a:t>
            </a:r>
            <a:r>
              <a:rPr lang="en-US" i="1" dirty="0" err="1"/>
              <a:t>Zyblewski</a:t>
            </a:r>
            <a:endParaRPr lang="en-US" dirty="0"/>
          </a:p>
          <a:p>
            <a:pPr marL="514350" lvl="0" indent="-514350">
              <a:buFont typeface="+mj-lt"/>
              <a:buAutoNum type="arabicPeriod" startAt="5"/>
            </a:pPr>
            <a:r>
              <a:rPr lang="en-US" dirty="0"/>
              <a:t>APPD SPIN – rep needed</a:t>
            </a:r>
          </a:p>
          <a:p>
            <a:pPr marL="514350" lvl="0" indent="-514350">
              <a:buFont typeface="+mj-lt"/>
              <a:buAutoNum type="arabicPeriod" startAt="5"/>
            </a:pPr>
            <a:r>
              <a:rPr lang="en-US" dirty="0" err="1"/>
              <a:t>CoPS</a:t>
            </a:r>
            <a:r>
              <a:rPr lang="en-US" dirty="0"/>
              <a:t> update – David Brown/Rob Ross</a:t>
            </a:r>
          </a:p>
          <a:p>
            <a:pPr marL="914400" lvl="1" indent="-457200">
              <a:buFont typeface="+mj-lt"/>
              <a:buAutoNum type="alphaLcPeriod"/>
            </a:pPr>
            <a:r>
              <a:rPr lang="en-US" dirty="0"/>
              <a:t>Workforce information</a:t>
            </a:r>
          </a:p>
          <a:p>
            <a:pPr marL="914400" lvl="1" indent="-457200">
              <a:buFont typeface="+mj-lt"/>
              <a:buAutoNum type="alphaLcPeriod"/>
            </a:pPr>
            <a:r>
              <a:rPr lang="en-US" dirty="0"/>
              <a:t>EPA framework for initial certification by ABP</a:t>
            </a:r>
          </a:p>
          <a:p>
            <a:pPr marL="914400" lvl="1" indent="-457200">
              <a:buFont typeface="+mj-lt"/>
              <a:buAutoNum type="alphaLcPeriod"/>
            </a:pPr>
            <a:r>
              <a:rPr lang="en-US" dirty="0"/>
              <a:t>Milestones 2.0 – ACGME</a:t>
            </a:r>
          </a:p>
          <a:p>
            <a:pPr marL="914400" lvl="1" indent="-457200">
              <a:buFont typeface="+mj-lt"/>
              <a:buAutoNum type="alphaLcPeriod"/>
            </a:pPr>
            <a:r>
              <a:rPr lang="en-US" dirty="0" err="1"/>
              <a:t>CoPS</a:t>
            </a:r>
            <a:r>
              <a:rPr lang="en-US" dirty="0"/>
              <a:t>/COPMSEP/APPD fellowship recruitment to residents and medical students</a:t>
            </a:r>
          </a:p>
          <a:p>
            <a:pPr marL="514350" lvl="0" indent="-514350">
              <a:buFont typeface="+mj-lt"/>
              <a:buAutoNum type="arabicPeriod" startAt="5"/>
            </a:pPr>
            <a:r>
              <a:rPr lang="en-US" dirty="0"/>
              <a:t> Next meeting(s)</a:t>
            </a:r>
          </a:p>
          <a:p>
            <a:endParaRPr lang="en-US" dirty="0"/>
          </a:p>
        </p:txBody>
      </p:sp>
    </p:spTree>
    <p:extLst>
      <p:ext uri="{BB962C8B-B14F-4D97-AF65-F5344CB8AC3E}">
        <p14:creationId xmlns:p14="http://schemas.microsoft.com/office/powerpoint/2010/main" val="75017577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0A84D-7371-BA4B-9573-57907F164944}"/>
              </a:ext>
            </a:extLst>
          </p:cNvPr>
          <p:cNvSpPr>
            <a:spLocks noGrp="1"/>
          </p:cNvSpPr>
          <p:nvPr>
            <p:ph idx="1"/>
          </p:nvPr>
        </p:nvSpPr>
        <p:spPr>
          <a:xfrm>
            <a:off x="838200" y="2346157"/>
            <a:ext cx="10515600" cy="3830805"/>
          </a:xfrm>
        </p:spPr>
        <p:txBody>
          <a:bodyPr>
            <a:normAutofit fontScale="47500" lnSpcReduction="20000"/>
          </a:bodyPr>
          <a:lstStyle/>
          <a:p>
            <a:pPr marL="0" indent="0">
              <a:buNone/>
            </a:pPr>
            <a:r>
              <a:rPr lang="en-US" sz="3300" dirty="0"/>
              <a:t>ACGME has determined that peds subs will use:</a:t>
            </a:r>
          </a:p>
          <a:p>
            <a:r>
              <a:rPr lang="en-US" sz="3300" dirty="0"/>
              <a:t>SBP, PLI, PROF, ICS </a:t>
            </a:r>
            <a:r>
              <a:rPr lang="en-US" sz="3300" dirty="0" err="1"/>
              <a:t>subcompetencies</a:t>
            </a:r>
            <a:r>
              <a:rPr lang="en-US" sz="3300" dirty="0"/>
              <a:t>/milestones 2.0 from general peds</a:t>
            </a:r>
          </a:p>
          <a:p>
            <a:r>
              <a:rPr lang="en-US" sz="3300" dirty="0"/>
              <a:t>PC and MK from specialties – may create their own</a:t>
            </a:r>
          </a:p>
          <a:p>
            <a:endParaRPr lang="en-US" sz="3300" dirty="0"/>
          </a:p>
          <a:p>
            <a:pPr marL="0" indent="0">
              <a:buNone/>
            </a:pPr>
            <a:r>
              <a:rPr lang="en-US" sz="3300" dirty="0"/>
              <a:t>Each subspecialty’s workgroup includes</a:t>
            </a:r>
          </a:p>
          <a:p>
            <a:r>
              <a:rPr lang="en-US" sz="3300" dirty="0"/>
              <a:t>Rep from the APPD Fellowship Director Section</a:t>
            </a:r>
          </a:p>
          <a:p>
            <a:r>
              <a:rPr lang="en-US" sz="3300" dirty="0"/>
              <a:t>Rep from CoPs</a:t>
            </a:r>
          </a:p>
          <a:p>
            <a:r>
              <a:rPr lang="en-US" sz="3300" dirty="0"/>
              <a:t>Each subspecialty may choose to appoint a third “at large” representative</a:t>
            </a:r>
          </a:p>
          <a:p>
            <a:r>
              <a:rPr lang="en-US" sz="3300" dirty="0"/>
              <a:t>Other representatives will be included (ABP, a public member, </a:t>
            </a:r>
            <a:r>
              <a:rPr lang="en-US" sz="3300" dirty="0" err="1"/>
              <a:t>etc</a:t>
            </a:r>
            <a:r>
              <a:rPr lang="en-US" sz="3300" dirty="0"/>
              <a:t>); ACGME covers all travel expenses; there is some between meeting work, but it is not substantial) or approximately 6 x 2-hour meetings (virtually).</a:t>
            </a:r>
          </a:p>
          <a:p>
            <a:endParaRPr lang="en-US" sz="3300" dirty="0"/>
          </a:p>
          <a:p>
            <a:pPr marL="0" indent="0">
              <a:buNone/>
            </a:pPr>
            <a:r>
              <a:rPr lang="en-US" sz="3300" dirty="0"/>
              <a:t>The goal is that drafts of subspecialty specific plans for Milestones 2.0 will be available for Public Comment in fall of 2022, and implementation July 1, 2023. </a:t>
            </a:r>
          </a:p>
        </p:txBody>
      </p:sp>
      <p:pic>
        <p:nvPicPr>
          <p:cNvPr id="6" name="Picture 5">
            <a:extLst>
              <a:ext uri="{FF2B5EF4-FFF2-40B4-BE49-F238E27FC236}">
                <a16:creationId xmlns:a16="http://schemas.microsoft.com/office/drawing/2014/main" id="{5C8D42BA-C5F7-4A38-94D8-1D9EB1CCE17F}"/>
              </a:ext>
            </a:extLst>
          </p:cNvPr>
          <p:cNvPicPr>
            <a:picLocks noChangeAspect="1"/>
          </p:cNvPicPr>
          <p:nvPr/>
        </p:nvPicPr>
        <p:blipFill>
          <a:blip r:embed="rId2"/>
          <a:stretch>
            <a:fillRect/>
          </a:stretch>
        </p:blipFill>
        <p:spPr>
          <a:xfrm>
            <a:off x="468898" y="443171"/>
            <a:ext cx="3987130" cy="1664352"/>
          </a:xfrm>
          <a:prstGeom prst="rect">
            <a:avLst/>
          </a:prstGeom>
        </p:spPr>
      </p:pic>
    </p:spTree>
    <p:extLst>
      <p:ext uri="{BB962C8B-B14F-4D97-AF65-F5344CB8AC3E}">
        <p14:creationId xmlns:p14="http://schemas.microsoft.com/office/powerpoint/2010/main" val="3309224858"/>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117420-1361-4BEE-983F-B8CF9320D0DF}"/>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kern="1200">
                <a:solidFill>
                  <a:schemeClr val="bg1"/>
                </a:solidFill>
                <a:latin typeface="+mj-lt"/>
                <a:ea typeface="+mj-ea"/>
                <a:cs typeface="+mj-cs"/>
              </a:rPr>
              <a:t>Next meeting(s)</a:t>
            </a:r>
          </a:p>
        </p:txBody>
      </p:sp>
      <p:pic>
        <p:nvPicPr>
          <p:cNvPr id="8" name="Graphic 7" descr="End">
            <a:extLst>
              <a:ext uri="{FF2B5EF4-FFF2-40B4-BE49-F238E27FC236}">
                <a16:creationId xmlns:a16="http://schemas.microsoft.com/office/drawing/2014/main" id="{45837DE2-AFC3-43AC-8F8D-BE262B87FE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4" name="Rectangle 3">
            <a:extLst>
              <a:ext uri="{FF2B5EF4-FFF2-40B4-BE49-F238E27FC236}">
                <a16:creationId xmlns:a16="http://schemas.microsoft.com/office/drawing/2014/main" id="{AB1004B3-3527-4320-ADAA-025EA2FA335C}"/>
              </a:ext>
            </a:extLst>
          </p:cNvPr>
          <p:cNvSpPr/>
          <p:nvPr/>
        </p:nvSpPr>
        <p:spPr>
          <a:xfrm>
            <a:off x="4330719" y="641615"/>
            <a:ext cx="7289799" cy="55334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lnSpc>
                <a:spcPct val="90000"/>
              </a:lnSpc>
              <a:spcAft>
                <a:spcPts val="600"/>
              </a:spcAft>
            </a:pPr>
            <a:r>
              <a:rPr lang="en-US" sz="9600" b="0" cap="none" spc="0" dirty="0">
                <a:ln w="0"/>
                <a:solidFill>
                  <a:srgbClr val="FF0000"/>
                </a:solidFill>
                <a:effectLst>
                  <a:reflection blurRad="6350" stA="53000" endA="300" endPos="35500" dir="5400000" sy="-90000" algn="bl" rotWithShape="0"/>
                </a:effectLst>
              </a:rPr>
              <a:t>?</a:t>
            </a:r>
          </a:p>
        </p:txBody>
      </p:sp>
    </p:spTree>
    <p:extLst>
      <p:ext uri="{BB962C8B-B14F-4D97-AF65-F5344CB8AC3E}">
        <p14:creationId xmlns:p14="http://schemas.microsoft.com/office/powerpoint/2010/main" val="122334100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8BEB-BA3C-3E43-9D9D-47DDAD22ACBD}"/>
              </a:ext>
            </a:extLst>
          </p:cNvPr>
          <p:cNvSpPr>
            <a:spLocks noGrp="1"/>
          </p:cNvSpPr>
          <p:nvPr>
            <p:ph type="title"/>
          </p:nvPr>
        </p:nvSpPr>
        <p:spPr/>
        <p:txBody>
          <a:bodyPr/>
          <a:lstStyle/>
          <a:p>
            <a:r>
              <a:rPr lang="en-US" dirty="0"/>
              <a:t>2021 – 2023 SPCTPD Board</a:t>
            </a:r>
          </a:p>
        </p:txBody>
      </p:sp>
      <p:sp>
        <p:nvSpPr>
          <p:cNvPr id="3" name="Content Placeholder 2">
            <a:extLst>
              <a:ext uri="{FF2B5EF4-FFF2-40B4-BE49-F238E27FC236}">
                <a16:creationId xmlns:a16="http://schemas.microsoft.com/office/drawing/2014/main" id="{E7E7FDB5-D4A4-664B-A42E-945476C35B52}"/>
              </a:ext>
            </a:extLst>
          </p:cNvPr>
          <p:cNvSpPr>
            <a:spLocks noGrp="1"/>
          </p:cNvSpPr>
          <p:nvPr>
            <p:ph idx="1"/>
          </p:nvPr>
        </p:nvSpPr>
        <p:spPr/>
        <p:txBody>
          <a:bodyPr numCol="1">
            <a:noAutofit/>
          </a:bodyPr>
          <a:lstStyle/>
          <a:p>
            <a:pPr marL="0" indent="0">
              <a:lnSpc>
                <a:spcPct val="100000"/>
              </a:lnSpc>
              <a:spcBef>
                <a:spcPts val="600"/>
              </a:spcBef>
              <a:buNone/>
            </a:pPr>
            <a:r>
              <a:rPr lang="en-US" sz="2000" dirty="0"/>
              <a:t>President:		Laurie </a:t>
            </a:r>
            <a:r>
              <a:rPr lang="en-US" sz="2000" dirty="0" err="1"/>
              <a:t>Armsby</a:t>
            </a:r>
            <a:endParaRPr lang="en-US" sz="2000" dirty="0"/>
          </a:p>
          <a:p>
            <a:pPr marL="0" indent="0">
              <a:lnSpc>
                <a:spcPct val="100000"/>
              </a:lnSpc>
              <a:spcBef>
                <a:spcPts val="600"/>
              </a:spcBef>
              <a:buNone/>
            </a:pPr>
            <a:r>
              <a:rPr lang="en-US" sz="2000" dirty="0"/>
              <a:t>			</a:t>
            </a:r>
            <a:r>
              <a:rPr lang="en-US" sz="2000" i="1" dirty="0"/>
              <a:t>Doernbecher Children’s Hospital/OHSU	</a:t>
            </a:r>
            <a:r>
              <a:rPr lang="en-US" sz="2000" dirty="0"/>
              <a:t>		</a:t>
            </a:r>
            <a:r>
              <a:rPr lang="en-US" sz="2000" i="1" dirty="0"/>
              <a:t>				Portland, OR</a:t>
            </a:r>
          </a:p>
          <a:p>
            <a:pPr marL="0" indent="0">
              <a:lnSpc>
                <a:spcPct val="100000"/>
              </a:lnSpc>
              <a:spcBef>
                <a:spcPts val="600"/>
              </a:spcBef>
              <a:buNone/>
            </a:pPr>
            <a:r>
              <a:rPr lang="en-US" sz="2000" dirty="0"/>
              <a:t>Vice-President:		Susan Etheridge</a:t>
            </a:r>
          </a:p>
          <a:p>
            <a:pPr marL="0" indent="0">
              <a:lnSpc>
                <a:spcPct val="100000"/>
              </a:lnSpc>
              <a:spcBef>
                <a:spcPts val="600"/>
              </a:spcBef>
              <a:buNone/>
            </a:pPr>
            <a:r>
              <a:rPr lang="en-US" sz="2000" dirty="0"/>
              <a:t>		</a:t>
            </a:r>
            <a:r>
              <a:rPr lang="en-US" sz="2000" i="1" dirty="0"/>
              <a:t>	Primary Children’s Hospital								Salt Lake City, UT</a:t>
            </a:r>
          </a:p>
          <a:p>
            <a:pPr marL="0" indent="0">
              <a:lnSpc>
                <a:spcPct val="100000"/>
              </a:lnSpc>
              <a:spcBef>
                <a:spcPts val="600"/>
              </a:spcBef>
              <a:buNone/>
            </a:pPr>
            <a:r>
              <a:rPr lang="en-US" sz="2000" dirty="0"/>
              <a:t>Secretary/Treasurer:	Rupali Gandhi</a:t>
            </a:r>
          </a:p>
          <a:p>
            <a:pPr marL="0" indent="0">
              <a:lnSpc>
                <a:spcPct val="100000"/>
              </a:lnSpc>
              <a:spcBef>
                <a:spcPts val="600"/>
              </a:spcBef>
              <a:buNone/>
            </a:pPr>
            <a:r>
              <a:rPr lang="en-US" sz="2000" dirty="0"/>
              <a:t>			</a:t>
            </a:r>
            <a:r>
              <a:rPr lang="en-US" sz="2000" i="1" dirty="0"/>
              <a:t>Advocate Children’s Hospital</a:t>
            </a:r>
          </a:p>
          <a:p>
            <a:pPr marL="0" indent="0">
              <a:lnSpc>
                <a:spcPct val="100000"/>
              </a:lnSpc>
              <a:spcBef>
                <a:spcPts val="600"/>
              </a:spcBef>
              <a:buNone/>
            </a:pPr>
            <a:r>
              <a:rPr lang="en-US" sz="2000" i="1" dirty="0"/>
              <a:t>			Chicago, IL</a:t>
            </a:r>
          </a:p>
          <a:p>
            <a:pPr marL="0" indent="0">
              <a:lnSpc>
                <a:spcPct val="100000"/>
              </a:lnSpc>
              <a:spcBef>
                <a:spcPts val="600"/>
              </a:spcBef>
              <a:buNone/>
            </a:pPr>
            <a:r>
              <a:rPr lang="en-US" sz="2000" dirty="0"/>
              <a:t>Past-President/</a:t>
            </a:r>
            <a:r>
              <a:rPr lang="en-US" sz="2000" dirty="0" err="1"/>
              <a:t>CoPS</a:t>
            </a:r>
            <a:r>
              <a:rPr lang="en-US" sz="2000" dirty="0"/>
              <a:t> rep:	Lowell Frank</a:t>
            </a:r>
          </a:p>
          <a:p>
            <a:pPr marL="0" indent="0">
              <a:lnSpc>
                <a:spcPct val="100000"/>
              </a:lnSpc>
              <a:spcBef>
                <a:spcPts val="600"/>
              </a:spcBef>
              <a:buNone/>
            </a:pPr>
            <a:r>
              <a:rPr lang="en-US" sz="2000" dirty="0"/>
              <a:t>			</a:t>
            </a:r>
            <a:r>
              <a:rPr lang="en-US" sz="2000" i="1" dirty="0"/>
              <a:t>Children’s National Hospital</a:t>
            </a:r>
          </a:p>
          <a:p>
            <a:pPr marL="0" indent="0">
              <a:lnSpc>
                <a:spcPct val="100000"/>
              </a:lnSpc>
              <a:spcBef>
                <a:spcPts val="600"/>
              </a:spcBef>
              <a:buNone/>
            </a:pPr>
            <a:r>
              <a:rPr lang="en-US" sz="2000" i="1" dirty="0"/>
              <a:t>			Washington, DC</a:t>
            </a:r>
          </a:p>
        </p:txBody>
      </p:sp>
      <p:pic>
        <p:nvPicPr>
          <p:cNvPr id="4" name="Picture 3">
            <a:extLst>
              <a:ext uri="{FF2B5EF4-FFF2-40B4-BE49-F238E27FC236}">
                <a16:creationId xmlns:a16="http://schemas.microsoft.com/office/drawing/2014/main" id="{0F2A2C7A-527F-4F48-A4D2-74D280F7C409}"/>
              </a:ext>
            </a:extLst>
          </p:cNvPr>
          <p:cNvPicPr>
            <a:picLocks noChangeAspect="1"/>
          </p:cNvPicPr>
          <p:nvPr/>
        </p:nvPicPr>
        <p:blipFill>
          <a:blip r:embed="rId2"/>
          <a:stretch>
            <a:fillRect/>
          </a:stretch>
        </p:blipFill>
        <p:spPr>
          <a:xfrm>
            <a:off x="7993086" y="1690688"/>
            <a:ext cx="1021705" cy="1163073"/>
          </a:xfrm>
          <a:prstGeom prst="rect">
            <a:avLst/>
          </a:prstGeom>
        </p:spPr>
      </p:pic>
      <p:pic>
        <p:nvPicPr>
          <p:cNvPr id="5" name="Picture 4">
            <a:extLst>
              <a:ext uri="{FF2B5EF4-FFF2-40B4-BE49-F238E27FC236}">
                <a16:creationId xmlns:a16="http://schemas.microsoft.com/office/drawing/2014/main" id="{33504A29-4725-FD4C-8A5E-AAD508FB59F0}"/>
              </a:ext>
            </a:extLst>
          </p:cNvPr>
          <p:cNvPicPr>
            <a:picLocks noChangeAspect="1"/>
          </p:cNvPicPr>
          <p:nvPr/>
        </p:nvPicPr>
        <p:blipFill>
          <a:blip r:embed="rId3"/>
          <a:stretch>
            <a:fillRect/>
          </a:stretch>
        </p:blipFill>
        <p:spPr>
          <a:xfrm>
            <a:off x="7993086" y="2878263"/>
            <a:ext cx="1021705" cy="1123031"/>
          </a:xfrm>
          <a:prstGeom prst="rect">
            <a:avLst/>
          </a:prstGeom>
        </p:spPr>
      </p:pic>
      <p:pic>
        <p:nvPicPr>
          <p:cNvPr id="6" name="Picture 5">
            <a:extLst>
              <a:ext uri="{FF2B5EF4-FFF2-40B4-BE49-F238E27FC236}">
                <a16:creationId xmlns:a16="http://schemas.microsoft.com/office/drawing/2014/main" id="{17138DC6-4B4A-614C-99E4-0BE71118CF7F}"/>
              </a:ext>
            </a:extLst>
          </p:cNvPr>
          <p:cNvPicPr>
            <a:picLocks noChangeAspect="1"/>
          </p:cNvPicPr>
          <p:nvPr/>
        </p:nvPicPr>
        <p:blipFill>
          <a:blip r:embed="rId4"/>
          <a:stretch>
            <a:fillRect/>
          </a:stretch>
        </p:blipFill>
        <p:spPr>
          <a:xfrm>
            <a:off x="7993086" y="4069831"/>
            <a:ext cx="1021705" cy="1175257"/>
          </a:xfrm>
          <a:prstGeom prst="rect">
            <a:avLst/>
          </a:prstGeom>
        </p:spPr>
      </p:pic>
      <p:pic>
        <p:nvPicPr>
          <p:cNvPr id="7" name="Picture 6">
            <a:extLst>
              <a:ext uri="{FF2B5EF4-FFF2-40B4-BE49-F238E27FC236}">
                <a16:creationId xmlns:a16="http://schemas.microsoft.com/office/drawing/2014/main" id="{F9E9440F-D8E2-764A-9706-16F3A537F9FC}"/>
              </a:ext>
            </a:extLst>
          </p:cNvPr>
          <p:cNvPicPr>
            <a:picLocks noChangeAspect="1"/>
          </p:cNvPicPr>
          <p:nvPr/>
        </p:nvPicPr>
        <p:blipFill rotWithShape="1">
          <a:blip r:embed="rId5"/>
          <a:srcRect l="9195"/>
          <a:stretch/>
        </p:blipFill>
        <p:spPr>
          <a:xfrm>
            <a:off x="7993085" y="5322506"/>
            <a:ext cx="1021705" cy="1123031"/>
          </a:xfrm>
          <a:prstGeom prst="rect">
            <a:avLst/>
          </a:prstGeom>
        </p:spPr>
      </p:pic>
    </p:spTree>
    <p:extLst>
      <p:ext uri="{BB962C8B-B14F-4D97-AF65-F5344CB8AC3E}">
        <p14:creationId xmlns:p14="http://schemas.microsoft.com/office/powerpoint/2010/main" val="1889025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5ABC-A9DD-284E-BBCA-959554281C6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6992346-2FAE-CE46-BD6F-1A12F224690F}"/>
              </a:ext>
            </a:extLst>
          </p:cNvPr>
          <p:cNvSpPr>
            <a:spLocks noGrp="1"/>
          </p:cNvSpPr>
          <p:nvPr>
            <p:ph idx="1"/>
          </p:nvPr>
        </p:nvSpPr>
        <p:spPr>
          <a:xfrm>
            <a:off x="3781168" y="1690688"/>
            <a:ext cx="7572632" cy="4486275"/>
          </a:xfrm>
        </p:spPr>
        <p:txBody>
          <a:bodyPr/>
          <a:lstStyle/>
          <a:p>
            <a:r>
              <a:rPr lang="en-US" dirty="0"/>
              <a:t>Past president and </a:t>
            </a:r>
            <a:r>
              <a:rPr lang="en-US" dirty="0" err="1"/>
              <a:t>CoPS</a:t>
            </a:r>
            <a:r>
              <a:rPr lang="en-US" dirty="0"/>
              <a:t> rep 2019-2021</a:t>
            </a:r>
          </a:p>
          <a:p>
            <a:r>
              <a:rPr lang="en-US" dirty="0"/>
              <a:t>Past president and </a:t>
            </a:r>
            <a:r>
              <a:rPr lang="en-US" dirty="0" err="1"/>
              <a:t>CoPS</a:t>
            </a:r>
            <a:r>
              <a:rPr lang="en-US" dirty="0"/>
              <a:t> rep 2017-2019</a:t>
            </a:r>
          </a:p>
          <a:p>
            <a:r>
              <a:rPr lang="en-US" dirty="0"/>
              <a:t>President 2015-2017</a:t>
            </a:r>
          </a:p>
          <a:p>
            <a:r>
              <a:rPr lang="en-US" dirty="0"/>
              <a:t>Vice-President 2013-2015</a:t>
            </a:r>
          </a:p>
          <a:p>
            <a:r>
              <a:rPr lang="en-US" dirty="0"/>
              <a:t>Secretary/Treasurer 2011-2013</a:t>
            </a:r>
          </a:p>
          <a:p>
            <a:r>
              <a:rPr lang="en-US" dirty="0"/>
              <a:t>10 years as PD </a:t>
            </a:r>
          </a:p>
        </p:txBody>
      </p:sp>
      <p:pic>
        <p:nvPicPr>
          <p:cNvPr id="4" name="Picture 3">
            <a:extLst>
              <a:ext uri="{FF2B5EF4-FFF2-40B4-BE49-F238E27FC236}">
                <a16:creationId xmlns:a16="http://schemas.microsoft.com/office/drawing/2014/main" id="{F7DA24E3-5900-5E42-9929-468F0E39260C}"/>
              </a:ext>
            </a:extLst>
          </p:cNvPr>
          <p:cNvPicPr>
            <a:picLocks noChangeAspect="1"/>
          </p:cNvPicPr>
          <p:nvPr/>
        </p:nvPicPr>
        <p:blipFill>
          <a:blip r:embed="rId2"/>
          <a:stretch>
            <a:fillRect/>
          </a:stretch>
        </p:blipFill>
        <p:spPr>
          <a:xfrm>
            <a:off x="838200" y="1684510"/>
            <a:ext cx="2816919" cy="3125341"/>
          </a:xfrm>
          <a:prstGeom prst="rect">
            <a:avLst/>
          </a:prstGeom>
        </p:spPr>
      </p:pic>
    </p:spTree>
    <p:extLst>
      <p:ext uri="{BB962C8B-B14F-4D97-AF65-F5344CB8AC3E}">
        <p14:creationId xmlns:p14="http://schemas.microsoft.com/office/powerpoint/2010/main" val="2193394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2F1-444F-614A-AADD-57FFAF03794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E39F631-CFAA-7B45-9FCC-900D3549F00C}"/>
              </a:ext>
            </a:extLst>
          </p:cNvPr>
          <p:cNvSpPr>
            <a:spLocks noGrp="1"/>
          </p:cNvSpPr>
          <p:nvPr>
            <p:ph idx="1"/>
          </p:nvPr>
        </p:nvSpPr>
        <p:spPr>
          <a:xfrm>
            <a:off x="838200" y="1825625"/>
            <a:ext cx="5353878" cy="4351338"/>
          </a:xfrm>
        </p:spPr>
        <p:txBody>
          <a:bodyPr>
            <a:normAutofit fontScale="92500"/>
          </a:bodyPr>
          <a:lstStyle/>
          <a:p>
            <a:pPr marL="514350" lvl="0" indent="-514350">
              <a:buFont typeface="+mj-lt"/>
              <a:buAutoNum type="arabicPeriod"/>
            </a:pPr>
            <a:r>
              <a:rPr lang="en-US" dirty="0"/>
              <a:t>Announcements and updates</a:t>
            </a:r>
          </a:p>
          <a:p>
            <a:pPr marL="914400" lvl="1" indent="-457200">
              <a:buFont typeface="+mj-lt"/>
              <a:buAutoNum type="alphaLcPeriod"/>
            </a:pPr>
            <a:r>
              <a:rPr lang="en-US" dirty="0"/>
              <a:t>Election results and new board positions (LF)</a:t>
            </a:r>
          </a:p>
          <a:p>
            <a:pPr marL="914400" lvl="1" indent="-457200">
              <a:buFont typeface="+mj-lt"/>
              <a:buAutoNum type="alphaLcPeriod"/>
            </a:pPr>
            <a:r>
              <a:rPr lang="en-US" dirty="0"/>
              <a:t>Match move for December 2022 (LF) </a:t>
            </a:r>
          </a:p>
          <a:p>
            <a:pPr marL="914400" lvl="1" indent="-457200">
              <a:buFont typeface="+mj-lt"/>
              <a:buAutoNum type="alphaLcPeriod"/>
            </a:pPr>
            <a:r>
              <a:rPr lang="en-US" dirty="0"/>
              <a:t>Treasurer report (SE) </a:t>
            </a:r>
          </a:p>
          <a:p>
            <a:pPr marL="914400" lvl="1" indent="-457200">
              <a:buFont typeface="+mj-lt"/>
              <a:buAutoNum type="alphaLcPeriod"/>
            </a:pPr>
            <a:r>
              <a:rPr lang="en-US" dirty="0"/>
              <a:t>AAP-SPCTPD Trainee workshop – 10/29 (LF)</a:t>
            </a:r>
          </a:p>
          <a:p>
            <a:pPr marL="514350" lvl="0" indent="-514350">
              <a:buFont typeface="+mj-lt"/>
              <a:buAutoNum type="arabicPeriod"/>
            </a:pPr>
            <a:r>
              <a:rPr lang="en-US" dirty="0"/>
              <a:t>Exercise guidelines – Jen Huang, Brad Robinson</a:t>
            </a:r>
          </a:p>
          <a:p>
            <a:pPr marL="514350" lvl="0" indent="-514350">
              <a:buFont typeface="+mj-lt"/>
              <a:buAutoNum type="arabicPeriod"/>
            </a:pPr>
            <a:r>
              <a:rPr lang="en-US" i="1" dirty="0"/>
              <a:t>Recruiting trends (LF)</a:t>
            </a:r>
            <a:endParaRPr lang="en-US" dirty="0"/>
          </a:p>
          <a:p>
            <a:pPr marL="514350" lvl="0" indent="-514350">
              <a:buFont typeface="+mj-lt"/>
              <a:buAutoNum type="arabicPeriod"/>
            </a:pPr>
            <a:r>
              <a:rPr lang="en-US" dirty="0"/>
              <a:t>DEI task force  - Carly Fifer</a:t>
            </a:r>
          </a:p>
          <a:p>
            <a:pPr marL="0" indent="0">
              <a:buNone/>
            </a:pPr>
            <a:endParaRPr lang="en-US" dirty="0"/>
          </a:p>
        </p:txBody>
      </p:sp>
      <p:sp>
        <p:nvSpPr>
          <p:cNvPr id="6" name="TextBox 5">
            <a:extLst>
              <a:ext uri="{FF2B5EF4-FFF2-40B4-BE49-F238E27FC236}">
                <a16:creationId xmlns:a16="http://schemas.microsoft.com/office/drawing/2014/main" id="{5C4BE37E-CE53-41ED-88C6-4F4E4AF3C134}"/>
              </a:ext>
            </a:extLst>
          </p:cNvPr>
          <p:cNvSpPr txBox="1"/>
          <p:nvPr/>
        </p:nvSpPr>
        <p:spPr>
          <a:xfrm>
            <a:off x="6390861" y="1825625"/>
            <a:ext cx="4651513" cy="4351338"/>
          </a:xfrm>
          <a:prstGeom prst="rect">
            <a:avLst/>
          </a:prstGeom>
          <a:noFill/>
        </p:spPr>
        <p:txBody>
          <a:bodyPr wrap="square" rtlCol="0">
            <a:spAutoFit/>
          </a:bodyPr>
          <a:lstStyle/>
          <a:p>
            <a:pPr marL="514350" lvl="0" indent="-514350">
              <a:buFont typeface="+mj-lt"/>
              <a:buAutoNum type="arabicPeriod" startAt="5"/>
            </a:pPr>
            <a:r>
              <a:rPr lang="en-US" dirty="0"/>
              <a:t>Mixed methods study of virtual interviewing – David Werho</a:t>
            </a:r>
          </a:p>
          <a:p>
            <a:pPr marL="514350" lvl="0" indent="-514350">
              <a:buFont typeface="+mj-lt"/>
              <a:buAutoNum type="arabicPeriod" startAt="5"/>
            </a:pPr>
            <a:r>
              <a:rPr lang="en-US" i="1" dirty="0"/>
              <a:t>4</a:t>
            </a:r>
            <a:r>
              <a:rPr lang="en-US" i="1" baseline="30000" dirty="0"/>
              <a:t>th</a:t>
            </a:r>
            <a:r>
              <a:rPr lang="en-US" i="1" dirty="0"/>
              <a:t> year application process – Sinai </a:t>
            </a:r>
            <a:r>
              <a:rPr lang="en-US" i="1" dirty="0" err="1"/>
              <a:t>Zyblewski</a:t>
            </a:r>
            <a:endParaRPr lang="en-US" dirty="0"/>
          </a:p>
          <a:p>
            <a:pPr marL="514350" lvl="0" indent="-514350">
              <a:buFont typeface="+mj-lt"/>
              <a:buAutoNum type="arabicPeriod" startAt="5"/>
            </a:pPr>
            <a:r>
              <a:rPr lang="en-US" dirty="0"/>
              <a:t>APPD SPIN – rep needed</a:t>
            </a:r>
          </a:p>
          <a:p>
            <a:pPr marL="514350" lvl="0" indent="-514350">
              <a:buFont typeface="+mj-lt"/>
              <a:buAutoNum type="arabicPeriod" startAt="5"/>
            </a:pPr>
            <a:r>
              <a:rPr lang="en-US" dirty="0" err="1"/>
              <a:t>CoPS</a:t>
            </a:r>
            <a:r>
              <a:rPr lang="en-US" dirty="0"/>
              <a:t> update – David Brown/Rob Ross</a:t>
            </a:r>
          </a:p>
          <a:p>
            <a:pPr marL="914400" lvl="1" indent="-457200">
              <a:buFont typeface="+mj-lt"/>
              <a:buAutoNum type="alphaLcPeriod"/>
            </a:pPr>
            <a:r>
              <a:rPr lang="en-US" dirty="0"/>
              <a:t>Workforce information</a:t>
            </a:r>
          </a:p>
          <a:p>
            <a:pPr marL="914400" lvl="1" indent="-457200">
              <a:buFont typeface="+mj-lt"/>
              <a:buAutoNum type="alphaLcPeriod"/>
            </a:pPr>
            <a:r>
              <a:rPr lang="en-US" dirty="0"/>
              <a:t>EPA framework for initial certification by ABP</a:t>
            </a:r>
          </a:p>
          <a:p>
            <a:pPr marL="914400" lvl="1" indent="-457200">
              <a:buFont typeface="+mj-lt"/>
              <a:buAutoNum type="alphaLcPeriod"/>
            </a:pPr>
            <a:r>
              <a:rPr lang="en-US" dirty="0"/>
              <a:t>Milestones 2.0 – ACGME</a:t>
            </a:r>
          </a:p>
          <a:p>
            <a:pPr marL="914400" lvl="1" indent="-457200">
              <a:buFont typeface="+mj-lt"/>
              <a:buAutoNum type="alphaLcPeriod"/>
            </a:pPr>
            <a:r>
              <a:rPr lang="en-US" dirty="0" err="1"/>
              <a:t>CoPS</a:t>
            </a:r>
            <a:r>
              <a:rPr lang="en-US" dirty="0"/>
              <a:t>/COPMSEP/APPD fellowship recruitment to residents and medical students</a:t>
            </a:r>
          </a:p>
          <a:p>
            <a:pPr marL="514350" lvl="0" indent="-514350">
              <a:buFont typeface="+mj-lt"/>
              <a:buAutoNum type="arabicPeriod" startAt="5"/>
            </a:pPr>
            <a:r>
              <a:rPr lang="en-US" dirty="0"/>
              <a:t> Next meeting(s)</a:t>
            </a:r>
          </a:p>
          <a:p>
            <a:endParaRPr lang="en-US" dirty="0"/>
          </a:p>
        </p:txBody>
      </p:sp>
    </p:spTree>
    <p:extLst>
      <p:ext uri="{BB962C8B-B14F-4D97-AF65-F5344CB8AC3E}">
        <p14:creationId xmlns:p14="http://schemas.microsoft.com/office/powerpoint/2010/main" val="287512298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DE47-8060-4696-B624-0728AD2C3E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6DE115-F110-442D-B270-8FF2574E3AE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91C0DA2-6390-436C-A186-B588566D9DC6}"/>
              </a:ext>
            </a:extLst>
          </p:cNvPr>
          <p:cNvPicPr>
            <a:picLocks noChangeAspect="1"/>
          </p:cNvPicPr>
          <p:nvPr/>
        </p:nvPicPr>
        <p:blipFill>
          <a:blip r:embed="rId2"/>
          <a:stretch>
            <a:fillRect/>
          </a:stretch>
        </p:blipFill>
        <p:spPr>
          <a:xfrm>
            <a:off x="531181" y="0"/>
            <a:ext cx="5770238" cy="6858000"/>
          </a:xfrm>
          <a:prstGeom prst="rect">
            <a:avLst/>
          </a:prstGeom>
        </p:spPr>
      </p:pic>
      <p:pic>
        <p:nvPicPr>
          <p:cNvPr id="7" name="Picture 6">
            <a:extLst>
              <a:ext uri="{FF2B5EF4-FFF2-40B4-BE49-F238E27FC236}">
                <a16:creationId xmlns:a16="http://schemas.microsoft.com/office/drawing/2014/main" id="{BA81D4FA-2A2C-40EF-AA9F-CF824A86A06B}"/>
              </a:ext>
            </a:extLst>
          </p:cNvPr>
          <p:cNvPicPr>
            <a:picLocks noChangeAspect="1"/>
          </p:cNvPicPr>
          <p:nvPr/>
        </p:nvPicPr>
        <p:blipFill rotWithShape="1">
          <a:blip r:embed="rId3"/>
          <a:srcRect r="7449" b="5301"/>
          <a:stretch/>
        </p:blipFill>
        <p:spPr>
          <a:xfrm>
            <a:off x="6846995" y="576263"/>
            <a:ext cx="4633806" cy="5303837"/>
          </a:xfrm>
          <a:prstGeom prst="rect">
            <a:avLst/>
          </a:prstGeom>
        </p:spPr>
      </p:pic>
      <p:sp>
        <p:nvSpPr>
          <p:cNvPr id="8" name="Oval 7">
            <a:extLst>
              <a:ext uri="{FF2B5EF4-FFF2-40B4-BE49-F238E27FC236}">
                <a16:creationId xmlns:a16="http://schemas.microsoft.com/office/drawing/2014/main" id="{3B693052-E98D-43F0-99B4-AF03FF65CE97}"/>
              </a:ext>
            </a:extLst>
          </p:cNvPr>
          <p:cNvSpPr/>
          <p:nvPr/>
        </p:nvSpPr>
        <p:spPr>
          <a:xfrm>
            <a:off x="7995508" y="5384800"/>
            <a:ext cx="2019300" cy="792163"/>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845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20321"/>
            <a:ext cx="9144000" cy="1739544"/>
          </a:xfrm>
        </p:spPr>
        <p:txBody>
          <a:bodyPr>
            <a:normAutofit fontScale="90000"/>
          </a:bodyPr>
          <a:lstStyle/>
          <a:p>
            <a:r>
              <a:rPr lang="en-US" dirty="0"/>
              <a:t>Pediatric Cardiology Fellowship Training Recommendations for Exercise Physiology</a:t>
            </a:r>
          </a:p>
        </p:txBody>
      </p:sp>
      <p:sp>
        <p:nvSpPr>
          <p:cNvPr id="3" name="Subtitle 2"/>
          <p:cNvSpPr>
            <a:spLocks noGrp="1"/>
          </p:cNvSpPr>
          <p:nvPr>
            <p:ph type="subTitle" idx="1"/>
          </p:nvPr>
        </p:nvSpPr>
        <p:spPr/>
        <p:txBody>
          <a:bodyPr/>
          <a:lstStyle/>
          <a:p>
            <a:r>
              <a:rPr lang="en-US" dirty="0"/>
              <a:t>Presented by: The </a:t>
            </a:r>
            <a:r>
              <a:rPr lang="en-US" u="sng" dirty="0"/>
              <a:t>P</a:t>
            </a:r>
            <a:r>
              <a:rPr lang="en-US" dirty="0"/>
              <a:t>ediatric </a:t>
            </a:r>
            <a:r>
              <a:rPr lang="en-US" u="sng" dirty="0"/>
              <a:t>C</a:t>
            </a:r>
            <a:r>
              <a:rPr lang="en-US" dirty="0"/>
              <a:t>ardiology </a:t>
            </a:r>
            <a:r>
              <a:rPr lang="en-US" u="sng" dirty="0"/>
              <a:t>E</a:t>
            </a:r>
            <a:r>
              <a:rPr lang="en-US" dirty="0"/>
              <a:t>xercise </a:t>
            </a:r>
            <a:r>
              <a:rPr lang="en-US" u="sng" dirty="0"/>
              <a:t>M</a:t>
            </a:r>
            <a:r>
              <a:rPr lang="en-US" dirty="0"/>
              <a:t>edicine </a:t>
            </a:r>
            <a:r>
              <a:rPr lang="en-US" u="sng" dirty="0"/>
              <a:t>C</a:t>
            </a:r>
            <a:r>
              <a:rPr lang="en-US" dirty="0"/>
              <a:t>ore </a:t>
            </a:r>
            <a:r>
              <a:rPr lang="en-US" u="sng" dirty="0"/>
              <a:t>C</a:t>
            </a:r>
            <a:r>
              <a:rPr lang="en-US" dirty="0"/>
              <a:t>urriculum </a:t>
            </a:r>
            <a:r>
              <a:rPr lang="en-US" u="sng" dirty="0"/>
              <a:t>C</a:t>
            </a:r>
            <a:r>
              <a:rPr lang="en-US" dirty="0"/>
              <a:t>ommittee (PCEMCC) in collaboration with Heart University </a:t>
            </a:r>
          </a:p>
        </p:txBody>
      </p:sp>
      <p:sp>
        <p:nvSpPr>
          <p:cNvPr id="4" name="Rectangle 3"/>
          <p:cNvSpPr/>
          <p:nvPr/>
        </p:nvSpPr>
        <p:spPr>
          <a:xfrm>
            <a:off x="7777655" y="5791399"/>
            <a:ext cx="6096000" cy="646331"/>
          </a:xfrm>
          <a:prstGeom prst="rect">
            <a:avLst/>
          </a:prstGeom>
        </p:spPr>
        <p:txBody>
          <a:bodyPr>
            <a:spAutoFit/>
          </a:bodyPr>
          <a:lstStyle/>
          <a:p>
            <a:r>
              <a:rPr lang="en-US" dirty="0"/>
              <a:t>Jennifer Huang, MD, </a:t>
            </a:r>
            <a:r>
              <a:rPr lang="en-US" dirty="0" err="1"/>
              <a:t>MCr</a:t>
            </a:r>
            <a:r>
              <a:rPr lang="en-US" dirty="0"/>
              <a:t> (she/her)</a:t>
            </a:r>
          </a:p>
          <a:p>
            <a:r>
              <a:rPr lang="en-US" dirty="0"/>
              <a:t>Bradley Robinson, MD (he/him)</a:t>
            </a:r>
          </a:p>
        </p:txBody>
      </p:sp>
    </p:spTree>
    <p:extLst>
      <p:ext uri="{BB962C8B-B14F-4D97-AF65-F5344CB8AC3E}">
        <p14:creationId xmlns:p14="http://schemas.microsoft.com/office/powerpoint/2010/main" val="951895175"/>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D423-D9C5-FC4B-8586-79EC9F761F62}"/>
              </a:ext>
            </a:extLst>
          </p:cNvPr>
          <p:cNvSpPr>
            <a:spLocks noGrp="1"/>
          </p:cNvSpPr>
          <p:nvPr>
            <p:ph type="title"/>
          </p:nvPr>
        </p:nvSpPr>
        <p:spPr/>
        <p:txBody>
          <a:bodyPr/>
          <a:lstStyle/>
          <a:p>
            <a:r>
              <a:rPr lang="en-US" dirty="0"/>
              <a:t>Introduction  </a:t>
            </a:r>
          </a:p>
        </p:txBody>
      </p:sp>
      <p:sp>
        <p:nvSpPr>
          <p:cNvPr id="4" name="Content Placeholder 2">
            <a:extLst>
              <a:ext uri="{FF2B5EF4-FFF2-40B4-BE49-F238E27FC236}">
                <a16:creationId xmlns:a16="http://schemas.microsoft.com/office/drawing/2014/main" id="{B14D3FD5-995D-45D4-9169-7F23508B1CCE}"/>
              </a:ext>
            </a:extLst>
          </p:cNvPr>
          <p:cNvSpPr>
            <a:spLocks noGrp="1"/>
          </p:cNvSpPr>
          <p:nvPr>
            <p:ph idx="1"/>
          </p:nvPr>
        </p:nvSpPr>
        <p:spPr/>
        <p:txBody>
          <a:bodyPr/>
          <a:lstStyle/>
          <a:p>
            <a:r>
              <a:rPr lang="en-US" sz="4400" dirty="0"/>
              <a:t>Why is training in exercise needed? </a:t>
            </a:r>
          </a:p>
          <a:p>
            <a:r>
              <a:rPr lang="en-US" sz="4400" dirty="0"/>
              <a:t>Not adequately addressed in prior guidelines </a:t>
            </a:r>
          </a:p>
          <a:p>
            <a:pPr marL="0" indent="0">
              <a:buNone/>
            </a:pPr>
            <a:endParaRPr lang="en-US" sz="3600" dirty="0"/>
          </a:p>
          <a:p>
            <a:pPr marL="457200" lvl="1" indent="0">
              <a:buNone/>
            </a:pPr>
            <a:endParaRPr lang="en-US" sz="3600" dirty="0"/>
          </a:p>
          <a:p>
            <a:endParaRPr lang="en-US" dirty="0"/>
          </a:p>
          <a:p>
            <a:endParaRPr lang="en-US" dirty="0"/>
          </a:p>
        </p:txBody>
      </p:sp>
    </p:spTree>
    <p:extLst>
      <p:ext uri="{BB962C8B-B14F-4D97-AF65-F5344CB8AC3E}">
        <p14:creationId xmlns:p14="http://schemas.microsoft.com/office/powerpoint/2010/main" val="1007028390"/>
      </p:ext>
    </p:extLst>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1437</TotalTime>
  <Words>3193</Words>
  <Application>Microsoft Office PowerPoint</Application>
  <PresentationFormat>Widescreen</PresentationFormat>
  <Paragraphs>285</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Agenda</vt:lpstr>
      <vt:lpstr>2021 – 2023 SPCTPD Board</vt:lpstr>
      <vt:lpstr>Thank you!!!</vt:lpstr>
      <vt:lpstr>Agenda</vt:lpstr>
      <vt:lpstr>PowerPoint Presentation</vt:lpstr>
      <vt:lpstr>Pediatric Cardiology Fellowship Training Recommendations for Exercise Physiology</vt:lpstr>
      <vt:lpstr>Introduction  </vt:lpstr>
      <vt:lpstr>We did a Needs Assessment</vt:lpstr>
      <vt:lpstr>Who is the Pediatric Cardiology Exercise Medicine Curriculum Committee (PCEMCC)? </vt:lpstr>
      <vt:lpstr>The Pediatric Cardiology Exercise Medicine Core Curriculum Committee (PCEMCC)</vt:lpstr>
      <vt:lpstr> Training and Testing Methods</vt:lpstr>
      <vt:lpstr>Online Lecture Series</vt:lpstr>
      <vt:lpstr>Guidelines</vt:lpstr>
      <vt:lpstr>Expected Core Curricular Competencies</vt:lpstr>
      <vt:lpstr>Core Training</vt:lpstr>
      <vt:lpstr>Table 2.  Minimal procedural experience in pediatric exercise testing, for general pediatric cardiology fellows (Online or In-Person) </vt:lpstr>
      <vt:lpstr>Advanced Training Curricular Components</vt:lpstr>
      <vt:lpstr>Minimal Procedural Experience to Assess Competency for Advanced Providers</vt:lpstr>
      <vt:lpstr>Slide 27</vt:lpstr>
      <vt:lpstr>Recruiting trends</vt:lpstr>
      <vt:lpstr>PowerPoint Presentation</vt:lpstr>
      <vt:lpstr>PowerPoint Presentation</vt:lpstr>
      <vt:lpstr>As of today…</vt:lpstr>
      <vt:lpstr>PowerPoint Presentation</vt:lpstr>
      <vt:lpstr>DEI task force  Mixed methods study of virtual interviewing  4th year application process</vt:lpstr>
      <vt:lpstr>PowerPoint Presentation</vt:lpstr>
      <vt:lpstr>PowerPoint Presentation</vt:lpstr>
      <vt:lpstr>PowerPoint Presentation</vt:lpstr>
      <vt:lpstr>Next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Lowell</dc:creator>
  <cp:lastModifiedBy>Frank, Lowell</cp:lastModifiedBy>
  <cp:revision>22</cp:revision>
  <dcterms:created xsi:type="dcterms:W3CDTF">2021-10-14T14:30:05Z</dcterms:created>
  <dcterms:modified xsi:type="dcterms:W3CDTF">2021-10-15T17:53:30Z</dcterms:modified>
</cp:coreProperties>
</file>