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92" r:id="rId4"/>
    <p:sldId id="261" r:id="rId5"/>
    <p:sldId id="293" r:id="rId6"/>
    <p:sldId id="305" r:id="rId7"/>
    <p:sldId id="295" r:id="rId8"/>
    <p:sldId id="302" r:id="rId9"/>
    <p:sldId id="303" r:id="rId10"/>
    <p:sldId id="304" r:id="rId11"/>
    <p:sldId id="296" r:id="rId12"/>
    <p:sldId id="297" r:id="rId13"/>
    <p:sldId id="301" r:id="rId14"/>
    <p:sldId id="298" r:id="rId15"/>
    <p:sldId id="266" r:id="rId16"/>
    <p:sldId id="267" r:id="rId17"/>
    <p:sldId id="268" r:id="rId18"/>
    <p:sldId id="271" r:id="rId19"/>
    <p:sldId id="273" r:id="rId20"/>
    <p:sldId id="270" r:id="rId21"/>
    <p:sldId id="275" r:id="rId22"/>
    <p:sldId id="291" r:id="rId23"/>
    <p:sldId id="299" r:id="rId24"/>
    <p:sldId id="300" r:id="rId25"/>
    <p:sldId id="30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357C23-420B-4FF6-9712-FECBD2F2633C}">
          <p14:sldIdLst>
            <p14:sldId id="256"/>
            <p14:sldId id="292"/>
            <p14:sldId id="261"/>
            <p14:sldId id="293"/>
            <p14:sldId id="305"/>
            <p14:sldId id="295"/>
            <p14:sldId id="302"/>
            <p14:sldId id="303"/>
            <p14:sldId id="304"/>
            <p14:sldId id="296"/>
            <p14:sldId id="297"/>
            <p14:sldId id="301"/>
            <p14:sldId id="298"/>
          </p14:sldIdLst>
        </p14:section>
        <p14:section name="Julie's slides" id="{C4DD5F33-8AF8-FE45-B4D3-196F6E862D18}">
          <p14:sldIdLst>
            <p14:sldId id="266"/>
            <p14:sldId id="267"/>
            <p14:sldId id="268"/>
            <p14:sldId id="271"/>
            <p14:sldId id="273"/>
            <p14:sldId id="270"/>
            <p14:sldId id="275"/>
          </p14:sldIdLst>
        </p14:section>
        <p14:section name="End" id="{8D19EB53-5E58-334A-A19D-320EA0ADA6E8}">
          <p14:sldIdLst>
            <p14:sldId id="291"/>
            <p14:sldId id="299"/>
            <p14:sldId id="300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61" autoAdjust="0"/>
    <p:restoredTop sz="94660"/>
  </p:normalViewPr>
  <p:slideViewPr>
    <p:cSldViewPr snapToGrid="0">
      <p:cViewPr varScale="1">
        <p:scale>
          <a:sx n="33" d="100"/>
          <a:sy n="33" d="100"/>
        </p:scale>
        <p:origin x="22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zygos.com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zygos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5F539-706D-4913-A32F-0233EFD08C9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6_2" csCatId="accent6" phldr="1"/>
      <dgm:spPr/>
      <dgm:t>
        <a:bodyPr/>
        <a:lstStyle/>
        <a:p>
          <a:endParaRPr lang="en-US"/>
        </a:p>
      </dgm:t>
    </dgm:pt>
    <dgm:pt modelId="{1731976F-F688-4F7A-B8BC-701A026ACC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Clinical Experience</a:t>
          </a:r>
          <a:endParaRPr lang="en-US" dirty="0"/>
        </a:p>
      </dgm:t>
    </dgm:pt>
    <dgm:pt modelId="{09DE60A1-8498-4B70-A229-8915C7D01D2D}" type="parTrans" cxnId="{984DC0F3-9C88-4C70-A677-3CFBE868BE04}">
      <dgm:prSet/>
      <dgm:spPr/>
      <dgm:t>
        <a:bodyPr/>
        <a:lstStyle/>
        <a:p>
          <a:endParaRPr lang="en-US"/>
        </a:p>
      </dgm:t>
    </dgm:pt>
    <dgm:pt modelId="{06556F5B-5136-4A88-8B28-F07BE434AB0E}" type="sibTrans" cxnId="{984DC0F3-9C88-4C70-A677-3CFBE868BE0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760302C-C1E7-481C-B766-AC0A31CADD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Research Experience</a:t>
          </a:r>
          <a:endParaRPr lang="en-US" dirty="0"/>
        </a:p>
      </dgm:t>
    </dgm:pt>
    <dgm:pt modelId="{0AC9B065-9969-49AE-BFF8-833650C8A155}" type="parTrans" cxnId="{761CA9D5-3246-4357-B83D-249EC88113DF}">
      <dgm:prSet/>
      <dgm:spPr/>
      <dgm:t>
        <a:bodyPr/>
        <a:lstStyle/>
        <a:p>
          <a:endParaRPr lang="en-US"/>
        </a:p>
      </dgm:t>
    </dgm:pt>
    <dgm:pt modelId="{F63012E7-B513-475D-90E0-3D03150B717D}" type="sibTrans" cxnId="{761CA9D5-3246-4357-B83D-249EC88113D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E0A889-4FB6-4FE5-BEF2-5161F7C3B9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Evaluative Experience (CCC)</a:t>
          </a:r>
          <a:endParaRPr lang="en-US" dirty="0"/>
        </a:p>
      </dgm:t>
    </dgm:pt>
    <dgm:pt modelId="{3A7611C3-5EDE-4490-AD47-DF96AAEB958E}" type="parTrans" cxnId="{414062F7-0F97-4A34-866D-03182BA83C98}">
      <dgm:prSet/>
      <dgm:spPr/>
      <dgm:t>
        <a:bodyPr/>
        <a:lstStyle/>
        <a:p>
          <a:endParaRPr lang="en-US"/>
        </a:p>
      </dgm:t>
    </dgm:pt>
    <dgm:pt modelId="{80D2159F-68BA-4B7C-AB15-6789895C66B7}" type="sibTrans" cxnId="{414062F7-0F97-4A34-866D-03182BA83C9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48BE95B-A0CE-416B-8CE8-73B0BB4B4E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Mentoring/ Professionalism/ Wellness</a:t>
          </a:r>
          <a:endParaRPr lang="en-US" dirty="0"/>
        </a:p>
      </dgm:t>
    </dgm:pt>
    <dgm:pt modelId="{4620B3AB-E2E9-46EB-A3D1-090B7E27FF52}" type="parTrans" cxnId="{1FD3FAB3-F1C0-400D-9FA8-0698104910C8}">
      <dgm:prSet/>
      <dgm:spPr/>
      <dgm:t>
        <a:bodyPr/>
        <a:lstStyle/>
        <a:p>
          <a:endParaRPr lang="en-US"/>
        </a:p>
      </dgm:t>
    </dgm:pt>
    <dgm:pt modelId="{06C94957-D7F8-4986-9963-229D24E39E88}" type="sibTrans" cxnId="{1FD3FAB3-F1C0-400D-9FA8-0698104910C8}">
      <dgm:prSet/>
      <dgm:spPr/>
      <dgm:t>
        <a:bodyPr/>
        <a:lstStyle/>
        <a:p>
          <a:endParaRPr lang="en-US"/>
        </a:p>
      </dgm:t>
    </dgm:pt>
    <dgm:pt modelId="{9B2331C9-23F4-4C9B-A24C-FABB107925FE}" type="pres">
      <dgm:prSet presAssocID="{0B15F539-706D-4913-A32F-0233EFD08C9E}" presName="root" presStyleCnt="0">
        <dgm:presLayoutVars>
          <dgm:dir/>
          <dgm:resizeHandles val="exact"/>
        </dgm:presLayoutVars>
      </dgm:prSet>
      <dgm:spPr/>
    </dgm:pt>
    <dgm:pt modelId="{21B534FC-11B3-416E-AD42-18BE1B42CB47}" type="pres">
      <dgm:prSet presAssocID="{0B15F539-706D-4913-A32F-0233EFD08C9E}" presName="container" presStyleCnt="0">
        <dgm:presLayoutVars>
          <dgm:dir/>
          <dgm:resizeHandles val="exact"/>
        </dgm:presLayoutVars>
      </dgm:prSet>
      <dgm:spPr/>
    </dgm:pt>
    <dgm:pt modelId="{D6E8AF41-33D4-427B-9BA0-A5B59DBAEE1E}" type="pres">
      <dgm:prSet presAssocID="{1731976F-F688-4F7A-B8BC-701A026ACCA4}" presName="compNode" presStyleCnt="0"/>
      <dgm:spPr/>
    </dgm:pt>
    <dgm:pt modelId="{74647301-563E-4CC9-ACE3-C670A917C529}" type="pres">
      <dgm:prSet presAssocID="{1731976F-F688-4F7A-B8BC-701A026ACCA4}" presName="iconBgRect" presStyleLbl="bgShp" presStyleIdx="0" presStyleCnt="4"/>
      <dgm:spPr/>
    </dgm:pt>
    <dgm:pt modelId="{2883702D-27DA-434D-B3C6-BEEEC6BE2ED0}" type="pres">
      <dgm:prSet presAssocID="{1731976F-F688-4F7A-B8BC-701A026ACCA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F33F3F59-35D3-42EB-A47B-ED36CECF70E9}" type="pres">
      <dgm:prSet presAssocID="{1731976F-F688-4F7A-B8BC-701A026ACCA4}" presName="spaceRect" presStyleCnt="0"/>
      <dgm:spPr/>
    </dgm:pt>
    <dgm:pt modelId="{202087BF-7065-4374-8DFB-226B9D6F9D79}" type="pres">
      <dgm:prSet presAssocID="{1731976F-F688-4F7A-B8BC-701A026ACCA4}" presName="textRect" presStyleLbl="revTx" presStyleIdx="0" presStyleCnt="4">
        <dgm:presLayoutVars>
          <dgm:chMax val="1"/>
          <dgm:chPref val="1"/>
        </dgm:presLayoutVars>
      </dgm:prSet>
      <dgm:spPr/>
    </dgm:pt>
    <dgm:pt modelId="{63F73CCB-73A4-44C7-B4E1-A5A32C7FB563}" type="pres">
      <dgm:prSet presAssocID="{06556F5B-5136-4A88-8B28-F07BE434AB0E}" presName="sibTrans" presStyleLbl="sibTrans2D1" presStyleIdx="0" presStyleCnt="0"/>
      <dgm:spPr/>
    </dgm:pt>
    <dgm:pt modelId="{E0D4AF1C-492A-4BC5-8B16-83452E1FC23A}" type="pres">
      <dgm:prSet presAssocID="{6760302C-C1E7-481C-B766-AC0A31CADD94}" presName="compNode" presStyleCnt="0"/>
      <dgm:spPr/>
    </dgm:pt>
    <dgm:pt modelId="{2799729C-38F5-488E-B055-8026B2167602}" type="pres">
      <dgm:prSet presAssocID="{6760302C-C1E7-481C-B766-AC0A31CADD94}" presName="iconBgRect" presStyleLbl="bgShp" presStyleIdx="1" presStyleCnt="4"/>
      <dgm:spPr/>
    </dgm:pt>
    <dgm:pt modelId="{6C486659-E1B8-4ED8-8284-B3F48BC1B02C}" type="pres">
      <dgm:prSet presAssocID="{6760302C-C1E7-481C-B766-AC0A31CADD9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474ECFF-CFF8-45F3-B613-EFAD505EE75F}" type="pres">
      <dgm:prSet presAssocID="{6760302C-C1E7-481C-B766-AC0A31CADD94}" presName="spaceRect" presStyleCnt="0"/>
      <dgm:spPr/>
    </dgm:pt>
    <dgm:pt modelId="{CC6BE51F-FE21-4CF4-B51E-55FEC700DAE3}" type="pres">
      <dgm:prSet presAssocID="{6760302C-C1E7-481C-B766-AC0A31CADD94}" presName="textRect" presStyleLbl="revTx" presStyleIdx="1" presStyleCnt="4">
        <dgm:presLayoutVars>
          <dgm:chMax val="1"/>
          <dgm:chPref val="1"/>
        </dgm:presLayoutVars>
      </dgm:prSet>
      <dgm:spPr/>
    </dgm:pt>
    <dgm:pt modelId="{7D63E3A2-2CB4-4E5A-BF3F-976099EBA347}" type="pres">
      <dgm:prSet presAssocID="{F63012E7-B513-475D-90E0-3D03150B717D}" presName="sibTrans" presStyleLbl="sibTrans2D1" presStyleIdx="0" presStyleCnt="0"/>
      <dgm:spPr/>
    </dgm:pt>
    <dgm:pt modelId="{EC103024-FAF6-43B0-9BC4-B716FE146C24}" type="pres">
      <dgm:prSet presAssocID="{CDE0A889-4FB6-4FE5-BEF2-5161F7C3B9F7}" presName="compNode" presStyleCnt="0"/>
      <dgm:spPr/>
    </dgm:pt>
    <dgm:pt modelId="{34D45F40-C8E8-4FDF-A645-E9CE758CF8F8}" type="pres">
      <dgm:prSet presAssocID="{CDE0A889-4FB6-4FE5-BEF2-5161F7C3B9F7}" presName="iconBgRect" presStyleLbl="bgShp" presStyleIdx="2" presStyleCnt="4"/>
      <dgm:spPr/>
    </dgm:pt>
    <dgm:pt modelId="{2341E3F7-028B-4B50-8B2B-C23E758E4F2B}" type="pres">
      <dgm:prSet presAssocID="{CDE0A889-4FB6-4FE5-BEF2-5161F7C3B9F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2548BA04-63D2-47E9-A208-C0A72D55328B}" type="pres">
      <dgm:prSet presAssocID="{CDE0A889-4FB6-4FE5-BEF2-5161F7C3B9F7}" presName="spaceRect" presStyleCnt="0"/>
      <dgm:spPr/>
    </dgm:pt>
    <dgm:pt modelId="{C1A0F444-F9FF-40DC-81D2-D07939F5B8F6}" type="pres">
      <dgm:prSet presAssocID="{CDE0A889-4FB6-4FE5-BEF2-5161F7C3B9F7}" presName="textRect" presStyleLbl="revTx" presStyleIdx="2" presStyleCnt="4">
        <dgm:presLayoutVars>
          <dgm:chMax val="1"/>
          <dgm:chPref val="1"/>
        </dgm:presLayoutVars>
      </dgm:prSet>
      <dgm:spPr/>
    </dgm:pt>
    <dgm:pt modelId="{2E51D023-4F5F-4568-BF70-C90A4CC4D9A6}" type="pres">
      <dgm:prSet presAssocID="{80D2159F-68BA-4B7C-AB15-6789895C66B7}" presName="sibTrans" presStyleLbl="sibTrans2D1" presStyleIdx="0" presStyleCnt="0"/>
      <dgm:spPr/>
    </dgm:pt>
    <dgm:pt modelId="{D0CD4E71-A96B-462F-82B1-835AB0B943BA}" type="pres">
      <dgm:prSet presAssocID="{248BE95B-A0CE-416B-8CE8-73B0BB4B4ED9}" presName="compNode" presStyleCnt="0"/>
      <dgm:spPr/>
    </dgm:pt>
    <dgm:pt modelId="{224D730E-E1AC-457E-8EE2-04869582DBB7}" type="pres">
      <dgm:prSet presAssocID="{248BE95B-A0CE-416B-8CE8-73B0BB4B4ED9}" presName="iconBgRect" presStyleLbl="bgShp" presStyleIdx="3" presStyleCnt="4"/>
      <dgm:spPr/>
    </dgm:pt>
    <dgm:pt modelId="{FF8532BB-B51B-432A-A8DA-9E28D2F891DC}" type="pres">
      <dgm:prSet presAssocID="{248BE95B-A0CE-416B-8CE8-73B0BB4B4ED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7A28807-2C96-4677-AF04-92791CEF7F06}" type="pres">
      <dgm:prSet presAssocID="{248BE95B-A0CE-416B-8CE8-73B0BB4B4ED9}" presName="spaceRect" presStyleCnt="0"/>
      <dgm:spPr/>
    </dgm:pt>
    <dgm:pt modelId="{FA058F5D-6A45-47DC-8690-ABD5894F0D5A}" type="pres">
      <dgm:prSet presAssocID="{248BE95B-A0CE-416B-8CE8-73B0BB4B4ED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6191832-78BC-479B-85AC-386AAB9BB2D7}" type="presOf" srcId="{1731976F-F688-4F7A-B8BC-701A026ACCA4}" destId="{202087BF-7065-4374-8DFB-226B9D6F9D79}" srcOrd="0" destOrd="0" presId="urn:microsoft.com/office/officeart/2018/2/layout/IconCircleList"/>
    <dgm:cxn modelId="{BDFD6C48-A78A-4E67-AEE8-9BA8088087D6}" type="presOf" srcId="{F63012E7-B513-475D-90E0-3D03150B717D}" destId="{7D63E3A2-2CB4-4E5A-BF3F-976099EBA347}" srcOrd="0" destOrd="0" presId="urn:microsoft.com/office/officeart/2018/2/layout/IconCircleList"/>
    <dgm:cxn modelId="{FF8BBA85-4A5F-40DE-ABC7-E173B3E6AD8C}" type="presOf" srcId="{CDE0A889-4FB6-4FE5-BEF2-5161F7C3B9F7}" destId="{C1A0F444-F9FF-40DC-81D2-D07939F5B8F6}" srcOrd="0" destOrd="0" presId="urn:microsoft.com/office/officeart/2018/2/layout/IconCircleList"/>
    <dgm:cxn modelId="{2E0DEA9F-829E-46B7-BD2F-B95245C2440D}" type="presOf" srcId="{80D2159F-68BA-4B7C-AB15-6789895C66B7}" destId="{2E51D023-4F5F-4568-BF70-C90A4CC4D9A6}" srcOrd="0" destOrd="0" presId="urn:microsoft.com/office/officeart/2018/2/layout/IconCircleList"/>
    <dgm:cxn modelId="{1FD3FAB3-F1C0-400D-9FA8-0698104910C8}" srcId="{0B15F539-706D-4913-A32F-0233EFD08C9E}" destId="{248BE95B-A0CE-416B-8CE8-73B0BB4B4ED9}" srcOrd="3" destOrd="0" parTransId="{4620B3AB-E2E9-46EB-A3D1-090B7E27FF52}" sibTransId="{06C94957-D7F8-4986-9963-229D24E39E88}"/>
    <dgm:cxn modelId="{A72462BE-0764-4578-B11F-D29BB69604BC}" type="presOf" srcId="{06556F5B-5136-4A88-8B28-F07BE434AB0E}" destId="{63F73CCB-73A4-44C7-B4E1-A5A32C7FB563}" srcOrd="0" destOrd="0" presId="urn:microsoft.com/office/officeart/2018/2/layout/IconCircleList"/>
    <dgm:cxn modelId="{806CE8C3-4FF0-45DF-AF3A-EECF3136D184}" type="presOf" srcId="{0B15F539-706D-4913-A32F-0233EFD08C9E}" destId="{9B2331C9-23F4-4C9B-A24C-FABB107925FE}" srcOrd="0" destOrd="0" presId="urn:microsoft.com/office/officeart/2018/2/layout/IconCircleList"/>
    <dgm:cxn modelId="{761CA9D5-3246-4357-B83D-249EC88113DF}" srcId="{0B15F539-706D-4913-A32F-0233EFD08C9E}" destId="{6760302C-C1E7-481C-B766-AC0A31CADD94}" srcOrd="1" destOrd="0" parTransId="{0AC9B065-9969-49AE-BFF8-833650C8A155}" sibTransId="{F63012E7-B513-475D-90E0-3D03150B717D}"/>
    <dgm:cxn modelId="{011307F0-D746-44C6-B329-9C695C3C8FAD}" type="presOf" srcId="{6760302C-C1E7-481C-B766-AC0A31CADD94}" destId="{CC6BE51F-FE21-4CF4-B51E-55FEC700DAE3}" srcOrd="0" destOrd="0" presId="urn:microsoft.com/office/officeart/2018/2/layout/IconCircleList"/>
    <dgm:cxn modelId="{984DC0F3-9C88-4C70-A677-3CFBE868BE04}" srcId="{0B15F539-706D-4913-A32F-0233EFD08C9E}" destId="{1731976F-F688-4F7A-B8BC-701A026ACCA4}" srcOrd="0" destOrd="0" parTransId="{09DE60A1-8498-4B70-A229-8915C7D01D2D}" sibTransId="{06556F5B-5136-4A88-8B28-F07BE434AB0E}"/>
    <dgm:cxn modelId="{414062F7-0F97-4A34-866D-03182BA83C98}" srcId="{0B15F539-706D-4913-A32F-0233EFD08C9E}" destId="{CDE0A889-4FB6-4FE5-BEF2-5161F7C3B9F7}" srcOrd="2" destOrd="0" parTransId="{3A7611C3-5EDE-4490-AD47-DF96AAEB958E}" sibTransId="{80D2159F-68BA-4B7C-AB15-6789895C66B7}"/>
    <dgm:cxn modelId="{6C3E16FB-082F-4B17-9C6C-9111B2CECB98}" type="presOf" srcId="{248BE95B-A0CE-416B-8CE8-73B0BB4B4ED9}" destId="{FA058F5D-6A45-47DC-8690-ABD5894F0D5A}" srcOrd="0" destOrd="0" presId="urn:microsoft.com/office/officeart/2018/2/layout/IconCircleList"/>
    <dgm:cxn modelId="{60F335FB-A74A-4B4E-B212-8DCDFFE36322}" type="presParOf" srcId="{9B2331C9-23F4-4C9B-A24C-FABB107925FE}" destId="{21B534FC-11B3-416E-AD42-18BE1B42CB47}" srcOrd="0" destOrd="0" presId="urn:microsoft.com/office/officeart/2018/2/layout/IconCircleList"/>
    <dgm:cxn modelId="{36DA4C35-4051-4147-A6EB-8D3078687494}" type="presParOf" srcId="{21B534FC-11B3-416E-AD42-18BE1B42CB47}" destId="{D6E8AF41-33D4-427B-9BA0-A5B59DBAEE1E}" srcOrd="0" destOrd="0" presId="urn:microsoft.com/office/officeart/2018/2/layout/IconCircleList"/>
    <dgm:cxn modelId="{55085F88-2806-4A47-88E8-51C4163DB766}" type="presParOf" srcId="{D6E8AF41-33D4-427B-9BA0-A5B59DBAEE1E}" destId="{74647301-563E-4CC9-ACE3-C670A917C529}" srcOrd="0" destOrd="0" presId="urn:microsoft.com/office/officeart/2018/2/layout/IconCircleList"/>
    <dgm:cxn modelId="{3356806F-D252-4A4F-90A6-CA5C3267B99F}" type="presParOf" srcId="{D6E8AF41-33D4-427B-9BA0-A5B59DBAEE1E}" destId="{2883702D-27DA-434D-B3C6-BEEEC6BE2ED0}" srcOrd="1" destOrd="0" presId="urn:microsoft.com/office/officeart/2018/2/layout/IconCircleList"/>
    <dgm:cxn modelId="{FA71A441-1C1D-4221-AE4F-38306A6C9082}" type="presParOf" srcId="{D6E8AF41-33D4-427B-9BA0-A5B59DBAEE1E}" destId="{F33F3F59-35D3-42EB-A47B-ED36CECF70E9}" srcOrd="2" destOrd="0" presId="urn:microsoft.com/office/officeart/2018/2/layout/IconCircleList"/>
    <dgm:cxn modelId="{9D08B749-AEAB-4ECC-9515-C34679692B8C}" type="presParOf" srcId="{D6E8AF41-33D4-427B-9BA0-A5B59DBAEE1E}" destId="{202087BF-7065-4374-8DFB-226B9D6F9D79}" srcOrd="3" destOrd="0" presId="urn:microsoft.com/office/officeart/2018/2/layout/IconCircleList"/>
    <dgm:cxn modelId="{447915B8-E6F9-43B2-AAC0-91C3D37CDE96}" type="presParOf" srcId="{21B534FC-11B3-416E-AD42-18BE1B42CB47}" destId="{63F73CCB-73A4-44C7-B4E1-A5A32C7FB563}" srcOrd="1" destOrd="0" presId="urn:microsoft.com/office/officeart/2018/2/layout/IconCircleList"/>
    <dgm:cxn modelId="{C962E284-414C-4DE6-995F-772285B3E894}" type="presParOf" srcId="{21B534FC-11B3-416E-AD42-18BE1B42CB47}" destId="{E0D4AF1C-492A-4BC5-8B16-83452E1FC23A}" srcOrd="2" destOrd="0" presId="urn:microsoft.com/office/officeart/2018/2/layout/IconCircleList"/>
    <dgm:cxn modelId="{A31DCEC7-14AF-4664-8F28-9476485F8E87}" type="presParOf" srcId="{E0D4AF1C-492A-4BC5-8B16-83452E1FC23A}" destId="{2799729C-38F5-488E-B055-8026B2167602}" srcOrd="0" destOrd="0" presId="urn:microsoft.com/office/officeart/2018/2/layout/IconCircleList"/>
    <dgm:cxn modelId="{B51D71D7-0052-4FBF-B83E-BAD6C231DB51}" type="presParOf" srcId="{E0D4AF1C-492A-4BC5-8B16-83452E1FC23A}" destId="{6C486659-E1B8-4ED8-8284-B3F48BC1B02C}" srcOrd="1" destOrd="0" presId="urn:microsoft.com/office/officeart/2018/2/layout/IconCircleList"/>
    <dgm:cxn modelId="{C21415AD-0C9B-4189-9071-A4015A928BA5}" type="presParOf" srcId="{E0D4AF1C-492A-4BC5-8B16-83452E1FC23A}" destId="{D474ECFF-CFF8-45F3-B613-EFAD505EE75F}" srcOrd="2" destOrd="0" presId="urn:microsoft.com/office/officeart/2018/2/layout/IconCircleList"/>
    <dgm:cxn modelId="{07C196AE-2B59-434F-BAA7-1F4B78148AB9}" type="presParOf" srcId="{E0D4AF1C-492A-4BC5-8B16-83452E1FC23A}" destId="{CC6BE51F-FE21-4CF4-B51E-55FEC700DAE3}" srcOrd="3" destOrd="0" presId="urn:microsoft.com/office/officeart/2018/2/layout/IconCircleList"/>
    <dgm:cxn modelId="{45173D7B-3736-403D-97BA-DA8B8197C0FE}" type="presParOf" srcId="{21B534FC-11B3-416E-AD42-18BE1B42CB47}" destId="{7D63E3A2-2CB4-4E5A-BF3F-976099EBA347}" srcOrd="3" destOrd="0" presId="urn:microsoft.com/office/officeart/2018/2/layout/IconCircleList"/>
    <dgm:cxn modelId="{8C222ADF-FC95-424F-BF04-8B94CDE92344}" type="presParOf" srcId="{21B534FC-11B3-416E-AD42-18BE1B42CB47}" destId="{EC103024-FAF6-43B0-9BC4-B716FE146C24}" srcOrd="4" destOrd="0" presId="urn:microsoft.com/office/officeart/2018/2/layout/IconCircleList"/>
    <dgm:cxn modelId="{6382AF24-2102-4481-94A8-B18057D74DC6}" type="presParOf" srcId="{EC103024-FAF6-43B0-9BC4-B716FE146C24}" destId="{34D45F40-C8E8-4FDF-A645-E9CE758CF8F8}" srcOrd="0" destOrd="0" presId="urn:microsoft.com/office/officeart/2018/2/layout/IconCircleList"/>
    <dgm:cxn modelId="{1206112E-EC4B-4078-8988-6E75BB775FD2}" type="presParOf" srcId="{EC103024-FAF6-43B0-9BC4-B716FE146C24}" destId="{2341E3F7-028B-4B50-8B2B-C23E758E4F2B}" srcOrd="1" destOrd="0" presId="urn:microsoft.com/office/officeart/2018/2/layout/IconCircleList"/>
    <dgm:cxn modelId="{B52EB1B8-933A-4B21-801C-E7E7BF42D7F7}" type="presParOf" srcId="{EC103024-FAF6-43B0-9BC4-B716FE146C24}" destId="{2548BA04-63D2-47E9-A208-C0A72D55328B}" srcOrd="2" destOrd="0" presId="urn:microsoft.com/office/officeart/2018/2/layout/IconCircleList"/>
    <dgm:cxn modelId="{42CF1B0F-AC77-4F73-9DDF-EF54E89D7D47}" type="presParOf" srcId="{EC103024-FAF6-43B0-9BC4-B716FE146C24}" destId="{C1A0F444-F9FF-40DC-81D2-D07939F5B8F6}" srcOrd="3" destOrd="0" presId="urn:microsoft.com/office/officeart/2018/2/layout/IconCircleList"/>
    <dgm:cxn modelId="{C4D009AA-E353-4944-A5E7-D5327548AA38}" type="presParOf" srcId="{21B534FC-11B3-416E-AD42-18BE1B42CB47}" destId="{2E51D023-4F5F-4568-BF70-C90A4CC4D9A6}" srcOrd="5" destOrd="0" presId="urn:microsoft.com/office/officeart/2018/2/layout/IconCircleList"/>
    <dgm:cxn modelId="{D206067A-B69B-4064-B0BB-E375A15AE4CE}" type="presParOf" srcId="{21B534FC-11B3-416E-AD42-18BE1B42CB47}" destId="{D0CD4E71-A96B-462F-82B1-835AB0B943BA}" srcOrd="6" destOrd="0" presId="urn:microsoft.com/office/officeart/2018/2/layout/IconCircleList"/>
    <dgm:cxn modelId="{E6EC00E0-74EA-4374-9E0C-FB86330C0905}" type="presParOf" srcId="{D0CD4E71-A96B-462F-82B1-835AB0B943BA}" destId="{224D730E-E1AC-457E-8EE2-04869582DBB7}" srcOrd="0" destOrd="0" presId="urn:microsoft.com/office/officeart/2018/2/layout/IconCircleList"/>
    <dgm:cxn modelId="{C7CBACB9-1938-4AD9-9B09-92E4836F8B42}" type="presParOf" srcId="{D0CD4E71-A96B-462F-82B1-835AB0B943BA}" destId="{FF8532BB-B51B-432A-A8DA-9E28D2F891DC}" srcOrd="1" destOrd="0" presId="urn:microsoft.com/office/officeart/2018/2/layout/IconCircleList"/>
    <dgm:cxn modelId="{39528A0E-23E5-4DB1-9EE9-25C725AB30AA}" type="presParOf" srcId="{D0CD4E71-A96B-462F-82B1-835AB0B943BA}" destId="{97A28807-2C96-4677-AF04-92791CEF7F06}" srcOrd="2" destOrd="0" presId="urn:microsoft.com/office/officeart/2018/2/layout/IconCircleList"/>
    <dgm:cxn modelId="{BB7CEEEA-08F1-4827-BB44-CCB073AC3CCC}" type="presParOf" srcId="{D0CD4E71-A96B-462F-82B1-835AB0B943BA}" destId="{FA058F5D-6A45-47DC-8690-ABD5894F0D5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14F7B-DB9D-4484-A84B-CB83607A28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B5D454-C094-4121-A64B-555F5A29F7D6}">
      <dgm:prSet/>
      <dgm:spPr/>
      <dgm:t>
        <a:bodyPr/>
        <a:lstStyle/>
        <a:p>
          <a:r>
            <a:rPr lang="en-US" b="1" i="0" baseline="0" dirty="0"/>
            <a:t>Peer Mentoring House System</a:t>
          </a:r>
          <a:endParaRPr lang="en-US" b="1" dirty="0"/>
        </a:p>
      </dgm:t>
    </dgm:pt>
    <dgm:pt modelId="{C26DEB3F-8318-4ED9-B326-02D2C1AE9884}" type="parTrans" cxnId="{B207A9E6-1975-4859-97E9-04B090A25F67}">
      <dgm:prSet/>
      <dgm:spPr/>
      <dgm:t>
        <a:bodyPr/>
        <a:lstStyle/>
        <a:p>
          <a:endParaRPr lang="en-US"/>
        </a:p>
      </dgm:t>
    </dgm:pt>
    <dgm:pt modelId="{79207C16-7284-424B-9CC7-D930C9FF8744}" type="sibTrans" cxnId="{B207A9E6-1975-4859-97E9-04B090A25F67}">
      <dgm:prSet/>
      <dgm:spPr/>
      <dgm:t>
        <a:bodyPr/>
        <a:lstStyle/>
        <a:p>
          <a:endParaRPr lang="en-US"/>
        </a:p>
      </dgm:t>
    </dgm:pt>
    <dgm:pt modelId="{032203A2-919C-45AB-B69C-F4385D29C1CD}">
      <dgm:prSet/>
      <dgm:spPr/>
      <dgm:t>
        <a:bodyPr/>
        <a:lstStyle/>
        <a:p>
          <a:r>
            <a:rPr lang="en-US" b="1" i="0" baseline="0" dirty="0"/>
            <a:t>Formal peer to peer mentorship program with three fellows per house (1</a:t>
          </a:r>
          <a:r>
            <a:rPr lang="en-US" b="1" i="0" baseline="30000" dirty="0"/>
            <a:t>st</a:t>
          </a:r>
          <a:r>
            <a:rPr lang="en-US" b="1" i="0" baseline="0" dirty="0"/>
            <a:t>,2</a:t>
          </a:r>
          <a:r>
            <a:rPr lang="en-US" b="1" i="0" baseline="30000" dirty="0"/>
            <a:t>nd</a:t>
          </a:r>
          <a:r>
            <a:rPr lang="en-US" b="1" i="0" baseline="0" dirty="0"/>
            <a:t>,3</a:t>
          </a:r>
          <a:r>
            <a:rPr lang="en-US" b="1" i="0" baseline="30000" dirty="0"/>
            <a:t>rd</a:t>
          </a:r>
          <a:r>
            <a:rPr lang="en-US" b="1" i="0" baseline="0" dirty="0"/>
            <a:t> year fellows)- training how to go from a peer mentee to a peer mentor. Now in year 7. </a:t>
          </a:r>
          <a:endParaRPr lang="en-US" b="1" dirty="0"/>
        </a:p>
      </dgm:t>
    </dgm:pt>
    <dgm:pt modelId="{735A4B4D-DA9E-4DCD-A21C-83412F6538E8}" type="parTrans" cxnId="{7CF0B8DE-45B9-481E-9967-38DAE79D4BF3}">
      <dgm:prSet/>
      <dgm:spPr/>
      <dgm:t>
        <a:bodyPr/>
        <a:lstStyle/>
        <a:p>
          <a:endParaRPr lang="en-US"/>
        </a:p>
      </dgm:t>
    </dgm:pt>
    <dgm:pt modelId="{8EBC841A-8BB2-4031-9B49-8B6C2BA5337F}" type="sibTrans" cxnId="{7CF0B8DE-45B9-481E-9967-38DAE79D4BF3}">
      <dgm:prSet/>
      <dgm:spPr/>
      <dgm:t>
        <a:bodyPr/>
        <a:lstStyle/>
        <a:p>
          <a:endParaRPr lang="en-US"/>
        </a:p>
      </dgm:t>
    </dgm:pt>
    <dgm:pt modelId="{40DAE146-F124-4896-984D-E4E7C54E6207}">
      <dgm:prSet/>
      <dgm:spPr/>
      <dgm:t>
        <a:bodyPr/>
        <a:lstStyle/>
        <a:p>
          <a:r>
            <a:rPr lang="en-US" b="1" i="0" baseline="0" dirty="0"/>
            <a:t>Clinical rotation check-ins</a:t>
          </a:r>
          <a:endParaRPr lang="en-US" b="1" dirty="0"/>
        </a:p>
      </dgm:t>
    </dgm:pt>
    <dgm:pt modelId="{59F48B57-7732-4549-8531-079F3F05DD58}" type="parTrans" cxnId="{FF9666FF-0DA5-4259-A49C-ED287A447B4B}">
      <dgm:prSet/>
      <dgm:spPr/>
      <dgm:t>
        <a:bodyPr/>
        <a:lstStyle/>
        <a:p>
          <a:endParaRPr lang="en-US"/>
        </a:p>
      </dgm:t>
    </dgm:pt>
    <dgm:pt modelId="{991F9031-9A2A-4FD6-8023-FA3447D3038E}" type="sibTrans" cxnId="{FF9666FF-0DA5-4259-A49C-ED287A447B4B}">
      <dgm:prSet/>
      <dgm:spPr/>
      <dgm:t>
        <a:bodyPr/>
        <a:lstStyle/>
        <a:p>
          <a:endParaRPr lang="en-US"/>
        </a:p>
      </dgm:t>
    </dgm:pt>
    <dgm:pt modelId="{E48A04FA-9BFB-43CD-9E74-8A50EF107D0D}">
      <dgm:prSet/>
      <dgm:spPr/>
      <dgm:t>
        <a:bodyPr/>
        <a:lstStyle/>
        <a:p>
          <a:r>
            <a:rPr lang="en-US" b="1" i="0" baseline="0" dirty="0"/>
            <a:t>Preparation of complex patient management conferences</a:t>
          </a:r>
          <a:endParaRPr lang="en-US" b="1" dirty="0"/>
        </a:p>
      </dgm:t>
    </dgm:pt>
    <dgm:pt modelId="{86C8E98A-D145-4FF2-84E3-7E75C5C9AA9B}" type="parTrans" cxnId="{2A0E82E4-E2FE-46E3-B296-10A2CD44862B}">
      <dgm:prSet/>
      <dgm:spPr/>
      <dgm:t>
        <a:bodyPr/>
        <a:lstStyle/>
        <a:p>
          <a:endParaRPr lang="en-US"/>
        </a:p>
      </dgm:t>
    </dgm:pt>
    <dgm:pt modelId="{78A147FB-D698-4BD4-B392-F0D627EEC0EE}" type="sibTrans" cxnId="{2A0E82E4-E2FE-46E3-B296-10A2CD44862B}">
      <dgm:prSet/>
      <dgm:spPr/>
      <dgm:t>
        <a:bodyPr/>
        <a:lstStyle/>
        <a:p>
          <a:endParaRPr lang="en-US"/>
        </a:p>
      </dgm:t>
    </dgm:pt>
    <dgm:pt modelId="{5314FB15-B2D0-471E-B759-79C8A5FCCCDD}">
      <dgm:prSet/>
      <dgm:spPr/>
      <dgm:t>
        <a:bodyPr/>
        <a:lstStyle/>
        <a:p>
          <a:r>
            <a:rPr lang="en-US" b="1" i="0" baseline="0" dirty="0"/>
            <a:t>Buddy call</a:t>
          </a:r>
          <a:endParaRPr lang="en-US" b="1" dirty="0"/>
        </a:p>
      </dgm:t>
    </dgm:pt>
    <dgm:pt modelId="{1BC593E6-C310-44A7-A93C-A963E4869EAC}" type="parTrans" cxnId="{6F4BF192-724C-4AB9-86CE-0CF3425A8149}">
      <dgm:prSet/>
      <dgm:spPr/>
      <dgm:t>
        <a:bodyPr/>
        <a:lstStyle/>
        <a:p>
          <a:endParaRPr lang="en-US"/>
        </a:p>
      </dgm:t>
    </dgm:pt>
    <dgm:pt modelId="{44CE3C5A-BFDA-4CEA-BF6A-287B848B5155}" type="sibTrans" cxnId="{6F4BF192-724C-4AB9-86CE-0CF3425A8149}">
      <dgm:prSet/>
      <dgm:spPr/>
      <dgm:t>
        <a:bodyPr/>
        <a:lstStyle/>
        <a:p>
          <a:endParaRPr lang="en-US"/>
        </a:p>
      </dgm:t>
    </dgm:pt>
    <dgm:pt modelId="{765AB2E4-548B-4F20-9404-6A39AB8BE268}">
      <dgm:prSet/>
      <dgm:spPr/>
      <dgm:t>
        <a:bodyPr/>
        <a:lstStyle/>
        <a:p>
          <a:r>
            <a:rPr lang="en-US" b="1" i="0" baseline="0" dirty="0"/>
            <a:t>Preparation for jobs, interviews, personal statement writing </a:t>
          </a:r>
          <a:endParaRPr lang="en-US" b="1" dirty="0"/>
        </a:p>
      </dgm:t>
    </dgm:pt>
    <dgm:pt modelId="{A460D02A-E4D7-4E42-882B-F423DAE11865}" type="parTrans" cxnId="{0A2C80DD-40C4-4421-BE37-ED1787EAA45C}">
      <dgm:prSet/>
      <dgm:spPr/>
      <dgm:t>
        <a:bodyPr/>
        <a:lstStyle/>
        <a:p>
          <a:endParaRPr lang="en-US"/>
        </a:p>
      </dgm:t>
    </dgm:pt>
    <dgm:pt modelId="{C8F33400-42D1-447F-9714-68BFEBEBD553}" type="sibTrans" cxnId="{0A2C80DD-40C4-4421-BE37-ED1787EAA45C}">
      <dgm:prSet/>
      <dgm:spPr/>
      <dgm:t>
        <a:bodyPr/>
        <a:lstStyle/>
        <a:p>
          <a:endParaRPr lang="en-US"/>
        </a:p>
      </dgm:t>
    </dgm:pt>
    <dgm:pt modelId="{22885347-BC95-47F1-8848-5433F6BBEACC}">
      <dgm:prSet/>
      <dgm:spPr/>
      <dgm:t>
        <a:bodyPr/>
        <a:lstStyle/>
        <a:p>
          <a:r>
            <a:rPr lang="en-US" b="1" i="0" baseline="0" dirty="0"/>
            <a:t>Social events (wellness)</a:t>
          </a:r>
          <a:endParaRPr lang="en-US" b="1" dirty="0"/>
        </a:p>
      </dgm:t>
    </dgm:pt>
    <dgm:pt modelId="{B852CADD-9EFD-4E06-971D-6083539F1DDD}" type="parTrans" cxnId="{C4B0F03D-CF7F-426C-A8CE-DAA71E2CE680}">
      <dgm:prSet/>
      <dgm:spPr/>
      <dgm:t>
        <a:bodyPr/>
        <a:lstStyle/>
        <a:p>
          <a:endParaRPr lang="en-US"/>
        </a:p>
      </dgm:t>
    </dgm:pt>
    <dgm:pt modelId="{DB651C05-3B56-46A8-9044-B3CBFB868689}" type="sibTrans" cxnId="{C4B0F03D-CF7F-426C-A8CE-DAA71E2CE680}">
      <dgm:prSet/>
      <dgm:spPr/>
      <dgm:t>
        <a:bodyPr/>
        <a:lstStyle/>
        <a:p>
          <a:endParaRPr lang="en-US"/>
        </a:p>
      </dgm:t>
    </dgm:pt>
    <dgm:pt modelId="{C04173CC-FF71-4F75-9669-B4B9EAA3E684}">
      <dgm:prSet/>
      <dgm:spPr/>
      <dgm:t>
        <a:bodyPr/>
        <a:lstStyle/>
        <a:p>
          <a:r>
            <a:rPr lang="en-US" b="1" dirty="0"/>
            <a:t>Professionalism (everything you might need to know about being a pediatric cardiologist that is not a clinical didactic lecture)</a:t>
          </a:r>
        </a:p>
      </dgm:t>
    </dgm:pt>
    <dgm:pt modelId="{42693FC1-5010-431B-9609-72B6D4959B40}" type="parTrans" cxnId="{90D9386C-7327-492B-8B13-8A0C46F8D670}">
      <dgm:prSet/>
      <dgm:spPr/>
      <dgm:t>
        <a:bodyPr/>
        <a:lstStyle/>
        <a:p>
          <a:endParaRPr lang="en-US"/>
        </a:p>
      </dgm:t>
    </dgm:pt>
    <dgm:pt modelId="{A0422F97-76CC-403A-9153-CC225F7D9A68}" type="sibTrans" cxnId="{90D9386C-7327-492B-8B13-8A0C46F8D670}">
      <dgm:prSet/>
      <dgm:spPr/>
      <dgm:t>
        <a:bodyPr/>
        <a:lstStyle/>
        <a:p>
          <a:endParaRPr lang="en-US"/>
        </a:p>
      </dgm:t>
    </dgm:pt>
    <dgm:pt modelId="{FE24EBA0-A12E-40C5-8ECE-5F03D190582A}">
      <dgm:prSet/>
      <dgm:spPr/>
      <dgm:t>
        <a:bodyPr/>
        <a:lstStyle/>
        <a:p>
          <a:r>
            <a:rPr lang="en-US" b="1" dirty="0"/>
            <a:t>Friday lunch lecture series where we met on the first, second and third Fridays of the month </a:t>
          </a:r>
        </a:p>
      </dgm:t>
    </dgm:pt>
    <dgm:pt modelId="{CFC31183-DD4D-4FAA-A662-1AA4CD816701}" type="parTrans" cxnId="{F2BD00AF-76A6-49C7-8C73-1C50DD293001}">
      <dgm:prSet/>
      <dgm:spPr/>
      <dgm:t>
        <a:bodyPr/>
        <a:lstStyle/>
        <a:p>
          <a:endParaRPr lang="en-US"/>
        </a:p>
      </dgm:t>
    </dgm:pt>
    <dgm:pt modelId="{C44A3037-7E2F-4E7F-A8ED-7CC3B70AE673}" type="sibTrans" cxnId="{F2BD00AF-76A6-49C7-8C73-1C50DD293001}">
      <dgm:prSet/>
      <dgm:spPr/>
      <dgm:t>
        <a:bodyPr/>
        <a:lstStyle/>
        <a:p>
          <a:endParaRPr lang="en-US"/>
        </a:p>
      </dgm:t>
    </dgm:pt>
    <dgm:pt modelId="{E803316C-3E78-4695-94C8-573B530DA04D}">
      <dgm:prSet/>
      <dgm:spPr/>
      <dgm:t>
        <a:bodyPr/>
        <a:lstStyle/>
        <a:p>
          <a:r>
            <a:rPr lang="en-US" b="1" dirty="0"/>
            <a:t>First Friday: Working lunch- problems or concerns about their day-to-day life are brought up, and new ideas are born and implemented, review leadership position projects, review fellowship QI projects</a:t>
          </a:r>
        </a:p>
      </dgm:t>
    </dgm:pt>
    <dgm:pt modelId="{B89640F2-1844-415D-B735-78A0FA780410}" type="parTrans" cxnId="{F8E38917-AF07-4747-92C5-F374CD8D1F11}">
      <dgm:prSet/>
      <dgm:spPr/>
      <dgm:t>
        <a:bodyPr/>
        <a:lstStyle/>
        <a:p>
          <a:endParaRPr lang="en-US"/>
        </a:p>
      </dgm:t>
    </dgm:pt>
    <dgm:pt modelId="{7C824A46-8006-48CF-8F17-7836DA030329}" type="sibTrans" cxnId="{F8E38917-AF07-4747-92C5-F374CD8D1F11}">
      <dgm:prSet/>
      <dgm:spPr/>
      <dgm:t>
        <a:bodyPr/>
        <a:lstStyle/>
        <a:p>
          <a:endParaRPr lang="en-US"/>
        </a:p>
      </dgm:t>
    </dgm:pt>
    <dgm:pt modelId="{2E912B55-0927-4384-84E3-0A8E3CC9C7CD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Third Friday: Lecture series – topics that can be useful for their professional  and personal lives</a:t>
          </a:r>
        </a:p>
      </dgm:t>
    </dgm:pt>
    <dgm:pt modelId="{F5897D91-D765-4E48-9919-B653A4E6C7F7}" type="parTrans" cxnId="{718CA433-AECC-436C-88C3-25F7BB35B455}">
      <dgm:prSet/>
      <dgm:spPr/>
      <dgm:t>
        <a:bodyPr/>
        <a:lstStyle/>
        <a:p>
          <a:endParaRPr lang="en-US"/>
        </a:p>
      </dgm:t>
    </dgm:pt>
    <dgm:pt modelId="{C008EE77-5A8B-4DA6-B531-2E374729BDB1}" type="sibTrans" cxnId="{718CA433-AECC-436C-88C3-25F7BB35B455}">
      <dgm:prSet/>
      <dgm:spPr/>
      <dgm:t>
        <a:bodyPr/>
        <a:lstStyle/>
        <a:p>
          <a:endParaRPr lang="en-US"/>
        </a:p>
      </dgm:t>
    </dgm:pt>
    <dgm:pt modelId="{32593A84-642E-475C-9E2F-D3F27576815C}">
      <dgm:prSet/>
      <dgm:spPr/>
      <dgm:t>
        <a:bodyPr/>
        <a:lstStyle/>
        <a:p>
          <a:r>
            <a:rPr lang="en-US" b="1" dirty="0"/>
            <a:t>Second Friday: </a:t>
          </a:r>
          <a:r>
            <a:rPr lang="en-US" b="1" dirty="0">
              <a:hlinkClick xmlns:r="http://schemas.openxmlformats.org/officeDocument/2006/relationships" r:id="rId1"/>
            </a:rPr>
            <a:t>www.azygos.com</a:t>
          </a:r>
          <a:r>
            <a:rPr lang="en-US" b="1" dirty="0"/>
            <a:t> (4-5 fellows do a 5-minute presentation on an article they read)</a:t>
          </a:r>
        </a:p>
      </dgm:t>
    </dgm:pt>
    <dgm:pt modelId="{A808875D-9DFE-45C5-BCE6-E62AB3E8A281}" type="parTrans" cxnId="{4993D541-2F93-4B4F-81CA-2C6F611F3277}">
      <dgm:prSet/>
      <dgm:spPr/>
      <dgm:t>
        <a:bodyPr/>
        <a:lstStyle/>
        <a:p>
          <a:endParaRPr lang="en-US"/>
        </a:p>
      </dgm:t>
    </dgm:pt>
    <dgm:pt modelId="{68148900-FA99-4652-B3D4-CC6D4A0ED0D8}" type="sibTrans" cxnId="{4993D541-2F93-4B4F-81CA-2C6F611F3277}">
      <dgm:prSet/>
      <dgm:spPr/>
      <dgm:t>
        <a:bodyPr/>
        <a:lstStyle/>
        <a:p>
          <a:endParaRPr lang="en-US"/>
        </a:p>
      </dgm:t>
    </dgm:pt>
    <dgm:pt modelId="{E4661362-B336-45AF-B67E-CA25A544E827}">
      <dgm:prSet/>
      <dgm:spPr/>
      <dgm:t>
        <a:bodyPr/>
        <a:lstStyle/>
        <a:p>
          <a:r>
            <a:rPr lang="en-US" b="1" dirty="0"/>
            <a:t>Leadership roles in administration, research, education, QI, admissions, fellows' website- (second- and third-year fellows)</a:t>
          </a:r>
        </a:p>
      </dgm:t>
    </dgm:pt>
    <dgm:pt modelId="{F399AAC2-93BB-4E43-ACFE-C0B8DC2F9B19}" type="parTrans" cxnId="{D92DD024-70A2-4F5E-8FF9-0889B3BD7966}">
      <dgm:prSet/>
      <dgm:spPr/>
    </dgm:pt>
    <dgm:pt modelId="{DE58CE3F-D0C1-42C9-8FDC-66961AE31B0B}" type="sibTrans" cxnId="{D92DD024-70A2-4F5E-8FF9-0889B3BD7966}">
      <dgm:prSet/>
      <dgm:spPr/>
    </dgm:pt>
    <dgm:pt modelId="{F5A68F1F-70EE-4E40-A34A-C7C26ECBFBFD}" type="pres">
      <dgm:prSet presAssocID="{CF814F7B-DB9D-4484-A84B-CB83607A2894}" presName="linear" presStyleCnt="0">
        <dgm:presLayoutVars>
          <dgm:animLvl val="lvl"/>
          <dgm:resizeHandles val="exact"/>
        </dgm:presLayoutVars>
      </dgm:prSet>
      <dgm:spPr/>
    </dgm:pt>
    <dgm:pt modelId="{6715EBA6-1FF3-4CB4-9BCE-8B6F1A82398F}" type="pres">
      <dgm:prSet presAssocID="{8CB5D454-C094-4121-A64B-555F5A29F7D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944B427-8E09-47B5-BE62-20FDE784C5AC}" type="pres">
      <dgm:prSet presAssocID="{8CB5D454-C094-4121-A64B-555F5A29F7D6}" presName="childText" presStyleLbl="revTx" presStyleIdx="0" presStyleCnt="2">
        <dgm:presLayoutVars>
          <dgm:bulletEnabled val="1"/>
        </dgm:presLayoutVars>
      </dgm:prSet>
      <dgm:spPr/>
    </dgm:pt>
    <dgm:pt modelId="{92E16497-C274-4457-991E-8988679ABD11}" type="pres">
      <dgm:prSet presAssocID="{C04173CC-FF71-4F75-9669-B4B9EAA3E68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311BF97-A650-4291-BA53-CF353CE13E21}" type="pres">
      <dgm:prSet presAssocID="{C04173CC-FF71-4F75-9669-B4B9EAA3E684}" presName="childText" presStyleLbl="revTx" presStyleIdx="1" presStyleCnt="2" custScaleY="113215">
        <dgm:presLayoutVars>
          <dgm:bulletEnabled val="1"/>
        </dgm:presLayoutVars>
      </dgm:prSet>
      <dgm:spPr/>
    </dgm:pt>
  </dgm:ptLst>
  <dgm:cxnLst>
    <dgm:cxn modelId="{7665160A-7E07-4281-B84B-6026A96812B5}" type="presOf" srcId="{032203A2-919C-45AB-B69C-F4385D29C1CD}" destId="{6944B427-8E09-47B5-BE62-20FDE784C5AC}" srcOrd="0" destOrd="0" presId="urn:microsoft.com/office/officeart/2005/8/layout/vList2"/>
    <dgm:cxn modelId="{98E82D0C-5991-48C6-9FB0-48ECB9178458}" type="presOf" srcId="{765AB2E4-548B-4F20-9404-6A39AB8BE268}" destId="{6944B427-8E09-47B5-BE62-20FDE784C5AC}" srcOrd="0" destOrd="4" presId="urn:microsoft.com/office/officeart/2005/8/layout/vList2"/>
    <dgm:cxn modelId="{3414830C-84AF-4F1E-B382-21C47A2760AB}" type="presOf" srcId="{C04173CC-FF71-4F75-9669-B4B9EAA3E684}" destId="{92E16497-C274-4457-991E-8988679ABD11}" srcOrd="0" destOrd="0" presId="urn:microsoft.com/office/officeart/2005/8/layout/vList2"/>
    <dgm:cxn modelId="{F8E38917-AF07-4747-92C5-F374CD8D1F11}" srcId="{FE24EBA0-A12E-40C5-8ECE-5F03D190582A}" destId="{E803316C-3E78-4695-94C8-573B530DA04D}" srcOrd="0" destOrd="0" parTransId="{B89640F2-1844-415D-B735-78A0FA780410}" sibTransId="{7C824A46-8006-48CF-8F17-7836DA030329}"/>
    <dgm:cxn modelId="{1C97EE1E-FDAA-45F6-B3D0-132062BB10DB}" type="presOf" srcId="{8CB5D454-C094-4121-A64B-555F5A29F7D6}" destId="{6715EBA6-1FF3-4CB4-9BCE-8B6F1A82398F}" srcOrd="0" destOrd="0" presId="urn:microsoft.com/office/officeart/2005/8/layout/vList2"/>
    <dgm:cxn modelId="{0A6B551F-9782-4168-99AC-A4D025BAEAC7}" type="presOf" srcId="{E803316C-3E78-4695-94C8-573B530DA04D}" destId="{6311BF97-A650-4291-BA53-CF353CE13E21}" srcOrd="0" destOrd="1" presId="urn:microsoft.com/office/officeart/2005/8/layout/vList2"/>
    <dgm:cxn modelId="{D92DD024-70A2-4F5E-8FF9-0889B3BD7966}" srcId="{E803316C-3E78-4695-94C8-573B530DA04D}" destId="{E4661362-B336-45AF-B67E-CA25A544E827}" srcOrd="0" destOrd="0" parTransId="{F399AAC2-93BB-4E43-ACFE-C0B8DC2F9B19}" sibTransId="{DE58CE3F-D0C1-42C9-8FDC-66961AE31B0B}"/>
    <dgm:cxn modelId="{0E85E826-6418-4072-9D0A-C85C1AFDA961}" type="presOf" srcId="{CF814F7B-DB9D-4484-A84B-CB83607A2894}" destId="{F5A68F1F-70EE-4E40-A34A-C7C26ECBFBFD}" srcOrd="0" destOrd="0" presId="urn:microsoft.com/office/officeart/2005/8/layout/vList2"/>
    <dgm:cxn modelId="{718CA433-AECC-436C-88C3-25F7BB35B455}" srcId="{FE24EBA0-A12E-40C5-8ECE-5F03D190582A}" destId="{2E912B55-0927-4384-84E3-0A8E3CC9C7CD}" srcOrd="2" destOrd="0" parTransId="{F5897D91-D765-4E48-9919-B653A4E6C7F7}" sibTransId="{C008EE77-5A8B-4DA6-B531-2E374729BDB1}"/>
    <dgm:cxn modelId="{C4B0F03D-CF7F-426C-A8CE-DAA71E2CE680}" srcId="{032203A2-919C-45AB-B69C-F4385D29C1CD}" destId="{22885347-BC95-47F1-8848-5433F6BBEACC}" srcOrd="4" destOrd="0" parTransId="{B852CADD-9EFD-4E06-971D-6083539F1DDD}" sibTransId="{DB651C05-3B56-46A8-9044-B3CBFB868689}"/>
    <dgm:cxn modelId="{4993D541-2F93-4B4F-81CA-2C6F611F3277}" srcId="{FE24EBA0-A12E-40C5-8ECE-5F03D190582A}" destId="{32593A84-642E-475C-9E2F-D3F27576815C}" srcOrd="1" destOrd="0" parTransId="{A808875D-9DFE-45C5-BCE6-E62AB3E8A281}" sibTransId="{68148900-FA99-4652-B3D4-CC6D4A0ED0D8}"/>
    <dgm:cxn modelId="{37ED665A-12BB-44F6-8381-EFEE5EF21C3B}" type="presOf" srcId="{40DAE146-F124-4896-984D-E4E7C54E6207}" destId="{6944B427-8E09-47B5-BE62-20FDE784C5AC}" srcOrd="0" destOrd="1" presId="urn:microsoft.com/office/officeart/2005/8/layout/vList2"/>
    <dgm:cxn modelId="{595A765F-B391-4C98-8FD6-13A991FA7A3E}" type="presOf" srcId="{22885347-BC95-47F1-8848-5433F6BBEACC}" destId="{6944B427-8E09-47B5-BE62-20FDE784C5AC}" srcOrd="0" destOrd="5" presId="urn:microsoft.com/office/officeart/2005/8/layout/vList2"/>
    <dgm:cxn modelId="{C019266C-ED70-4929-A2C5-C9688FEB28F8}" type="presOf" srcId="{5314FB15-B2D0-471E-B759-79C8A5FCCCDD}" destId="{6944B427-8E09-47B5-BE62-20FDE784C5AC}" srcOrd="0" destOrd="3" presId="urn:microsoft.com/office/officeart/2005/8/layout/vList2"/>
    <dgm:cxn modelId="{90D9386C-7327-492B-8B13-8A0C46F8D670}" srcId="{CF814F7B-DB9D-4484-A84B-CB83607A2894}" destId="{C04173CC-FF71-4F75-9669-B4B9EAA3E684}" srcOrd="1" destOrd="0" parTransId="{42693FC1-5010-431B-9609-72B6D4959B40}" sibTransId="{A0422F97-76CC-403A-9153-CC225F7D9A68}"/>
    <dgm:cxn modelId="{B1290E7B-204E-4BE2-8479-9F3A8ED53152}" type="presOf" srcId="{FE24EBA0-A12E-40C5-8ECE-5F03D190582A}" destId="{6311BF97-A650-4291-BA53-CF353CE13E21}" srcOrd="0" destOrd="0" presId="urn:microsoft.com/office/officeart/2005/8/layout/vList2"/>
    <dgm:cxn modelId="{6F4BF192-724C-4AB9-86CE-0CF3425A8149}" srcId="{032203A2-919C-45AB-B69C-F4385D29C1CD}" destId="{5314FB15-B2D0-471E-B759-79C8A5FCCCDD}" srcOrd="2" destOrd="0" parTransId="{1BC593E6-C310-44A7-A93C-A963E4869EAC}" sibTransId="{44CE3C5A-BFDA-4CEA-BF6A-287B848B5155}"/>
    <dgm:cxn modelId="{83A2E1A6-2665-4732-B987-96A789EC15E0}" type="presOf" srcId="{E48A04FA-9BFB-43CD-9E74-8A50EF107D0D}" destId="{6944B427-8E09-47B5-BE62-20FDE784C5AC}" srcOrd="0" destOrd="2" presId="urn:microsoft.com/office/officeart/2005/8/layout/vList2"/>
    <dgm:cxn modelId="{F2BD00AF-76A6-49C7-8C73-1C50DD293001}" srcId="{C04173CC-FF71-4F75-9669-B4B9EAA3E684}" destId="{FE24EBA0-A12E-40C5-8ECE-5F03D190582A}" srcOrd="0" destOrd="0" parTransId="{CFC31183-DD4D-4FAA-A662-1AA4CD816701}" sibTransId="{C44A3037-7E2F-4E7F-A8ED-7CC3B70AE673}"/>
    <dgm:cxn modelId="{8D12B7C1-13AE-4D70-B760-AE8505748A87}" type="presOf" srcId="{2E912B55-0927-4384-84E3-0A8E3CC9C7CD}" destId="{6311BF97-A650-4291-BA53-CF353CE13E21}" srcOrd="0" destOrd="4" presId="urn:microsoft.com/office/officeart/2005/8/layout/vList2"/>
    <dgm:cxn modelId="{A33B67C7-75F0-411F-9B63-51AE633B9716}" type="presOf" srcId="{32593A84-642E-475C-9E2F-D3F27576815C}" destId="{6311BF97-A650-4291-BA53-CF353CE13E21}" srcOrd="0" destOrd="3" presId="urn:microsoft.com/office/officeart/2005/8/layout/vList2"/>
    <dgm:cxn modelId="{0A2C80DD-40C4-4421-BE37-ED1787EAA45C}" srcId="{032203A2-919C-45AB-B69C-F4385D29C1CD}" destId="{765AB2E4-548B-4F20-9404-6A39AB8BE268}" srcOrd="3" destOrd="0" parTransId="{A460D02A-E4D7-4E42-882B-F423DAE11865}" sibTransId="{C8F33400-42D1-447F-9714-68BFEBEBD553}"/>
    <dgm:cxn modelId="{7CF0B8DE-45B9-481E-9967-38DAE79D4BF3}" srcId="{8CB5D454-C094-4121-A64B-555F5A29F7D6}" destId="{032203A2-919C-45AB-B69C-F4385D29C1CD}" srcOrd="0" destOrd="0" parTransId="{735A4B4D-DA9E-4DCD-A21C-83412F6538E8}" sibTransId="{8EBC841A-8BB2-4031-9B49-8B6C2BA5337F}"/>
    <dgm:cxn modelId="{2161D5E2-C433-44EC-8728-FC39047FE04B}" type="presOf" srcId="{E4661362-B336-45AF-B67E-CA25A544E827}" destId="{6311BF97-A650-4291-BA53-CF353CE13E21}" srcOrd="0" destOrd="2" presId="urn:microsoft.com/office/officeart/2005/8/layout/vList2"/>
    <dgm:cxn modelId="{2A0E82E4-E2FE-46E3-B296-10A2CD44862B}" srcId="{032203A2-919C-45AB-B69C-F4385D29C1CD}" destId="{E48A04FA-9BFB-43CD-9E74-8A50EF107D0D}" srcOrd="1" destOrd="0" parTransId="{86C8E98A-D145-4FF2-84E3-7E75C5C9AA9B}" sibTransId="{78A147FB-D698-4BD4-B392-F0D627EEC0EE}"/>
    <dgm:cxn modelId="{B207A9E6-1975-4859-97E9-04B090A25F67}" srcId="{CF814F7B-DB9D-4484-A84B-CB83607A2894}" destId="{8CB5D454-C094-4121-A64B-555F5A29F7D6}" srcOrd="0" destOrd="0" parTransId="{C26DEB3F-8318-4ED9-B326-02D2C1AE9884}" sibTransId="{79207C16-7284-424B-9CC7-D930C9FF8744}"/>
    <dgm:cxn modelId="{FF9666FF-0DA5-4259-A49C-ED287A447B4B}" srcId="{032203A2-919C-45AB-B69C-F4385D29C1CD}" destId="{40DAE146-F124-4896-984D-E4E7C54E6207}" srcOrd="0" destOrd="0" parTransId="{59F48B57-7732-4549-8531-079F3F05DD58}" sibTransId="{991F9031-9A2A-4FD6-8023-FA3447D3038E}"/>
    <dgm:cxn modelId="{77B86ABA-FEC8-44E5-BAEF-6E0C09590098}" type="presParOf" srcId="{F5A68F1F-70EE-4E40-A34A-C7C26ECBFBFD}" destId="{6715EBA6-1FF3-4CB4-9BCE-8B6F1A82398F}" srcOrd="0" destOrd="0" presId="urn:microsoft.com/office/officeart/2005/8/layout/vList2"/>
    <dgm:cxn modelId="{FA3BC400-71A3-4570-916A-5826906B8E65}" type="presParOf" srcId="{F5A68F1F-70EE-4E40-A34A-C7C26ECBFBFD}" destId="{6944B427-8E09-47B5-BE62-20FDE784C5AC}" srcOrd="1" destOrd="0" presId="urn:microsoft.com/office/officeart/2005/8/layout/vList2"/>
    <dgm:cxn modelId="{97666CDA-076C-4D17-A9AF-528BF76FE24E}" type="presParOf" srcId="{F5A68F1F-70EE-4E40-A34A-C7C26ECBFBFD}" destId="{92E16497-C274-4457-991E-8988679ABD11}" srcOrd="2" destOrd="0" presId="urn:microsoft.com/office/officeart/2005/8/layout/vList2"/>
    <dgm:cxn modelId="{A6E66566-CE70-4F75-A8BB-1555E6986035}" type="presParOf" srcId="{F5A68F1F-70EE-4E40-A34A-C7C26ECBFBFD}" destId="{6311BF97-A650-4291-BA53-CF353CE13E2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24302A-624A-4FBC-81D8-002C0DD6E94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636393-F996-4F7F-A08E-25F30454E90C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Resume And Personal Statement Writing</a:t>
          </a:r>
        </a:p>
      </dgm:t>
    </dgm:pt>
    <dgm:pt modelId="{38473C11-1BC7-44AA-A844-00A78DAFD9B2}" type="parTrans" cxnId="{A389F5CF-2EAD-4D0E-930C-88220DD31A0F}">
      <dgm:prSet/>
      <dgm:spPr/>
      <dgm:t>
        <a:bodyPr/>
        <a:lstStyle/>
        <a:p>
          <a:endParaRPr lang="en-US"/>
        </a:p>
      </dgm:t>
    </dgm:pt>
    <dgm:pt modelId="{C7C82293-41BF-49DF-B702-AE50FC4907F1}" type="sibTrans" cxnId="{A389F5CF-2EAD-4D0E-930C-88220DD31A0F}">
      <dgm:prSet/>
      <dgm:spPr/>
      <dgm:t>
        <a:bodyPr/>
        <a:lstStyle/>
        <a:p>
          <a:endParaRPr lang="en-US"/>
        </a:p>
      </dgm:t>
    </dgm:pt>
    <dgm:pt modelId="{50A4AF96-9775-47F7-8911-E45715FF0736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How to Give Bad News</a:t>
          </a:r>
        </a:p>
      </dgm:t>
    </dgm:pt>
    <dgm:pt modelId="{FC1E1573-A0CD-4171-8EB4-1FBBD158DA13}" type="parTrans" cxnId="{B7A2DB5F-0D39-47BC-9B73-BC3AA4F10909}">
      <dgm:prSet/>
      <dgm:spPr/>
      <dgm:t>
        <a:bodyPr/>
        <a:lstStyle/>
        <a:p>
          <a:endParaRPr lang="en-US"/>
        </a:p>
      </dgm:t>
    </dgm:pt>
    <dgm:pt modelId="{EF6F9113-6818-49F8-A033-0762F34630CF}" type="sibTrans" cxnId="{B7A2DB5F-0D39-47BC-9B73-BC3AA4F10909}">
      <dgm:prSet/>
      <dgm:spPr/>
      <dgm:t>
        <a:bodyPr/>
        <a:lstStyle/>
        <a:p>
          <a:endParaRPr lang="en-US"/>
        </a:p>
      </dgm:t>
    </dgm:pt>
    <dgm:pt modelId="{503C3DAF-2CAA-4E06-8451-D027CE8991FE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How to Give and Receive Feedback </a:t>
          </a:r>
        </a:p>
      </dgm:t>
    </dgm:pt>
    <dgm:pt modelId="{EA4199C6-7710-4ABC-A67C-ED5D30EA788F}" type="parTrans" cxnId="{654C372A-DA59-4C53-B9CB-DF08B1CF3DD6}">
      <dgm:prSet/>
      <dgm:spPr/>
      <dgm:t>
        <a:bodyPr/>
        <a:lstStyle/>
        <a:p>
          <a:endParaRPr lang="en-US"/>
        </a:p>
      </dgm:t>
    </dgm:pt>
    <dgm:pt modelId="{EFCF4B4C-1585-4D9F-BF6F-6E28D024E319}" type="sibTrans" cxnId="{654C372A-DA59-4C53-B9CB-DF08B1CF3DD6}">
      <dgm:prSet/>
      <dgm:spPr/>
      <dgm:t>
        <a:bodyPr/>
        <a:lstStyle/>
        <a:p>
          <a:endParaRPr lang="en-US"/>
        </a:p>
      </dgm:t>
    </dgm:pt>
    <dgm:pt modelId="{857C39E4-9A25-455A-A247-50823B93BE88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The Art of Presenting</a:t>
          </a:r>
        </a:p>
      </dgm:t>
    </dgm:pt>
    <dgm:pt modelId="{BD5E4233-C25F-48D1-9D8B-078B493FC825}" type="parTrans" cxnId="{6A923F96-9576-4315-8249-0AECBEB3A636}">
      <dgm:prSet/>
      <dgm:spPr/>
      <dgm:t>
        <a:bodyPr/>
        <a:lstStyle/>
        <a:p>
          <a:endParaRPr lang="en-US"/>
        </a:p>
      </dgm:t>
    </dgm:pt>
    <dgm:pt modelId="{D454FAF7-32DA-4302-85DE-36138737D5DE}" type="sibTrans" cxnId="{6A923F96-9576-4315-8249-0AECBEB3A636}">
      <dgm:prSet/>
      <dgm:spPr/>
      <dgm:t>
        <a:bodyPr/>
        <a:lstStyle/>
        <a:p>
          <a:endParaRPr lang="en-US"/>
        </a:p>
      </dgm:t>
    </dgm:pt>
    <dgm:pt modelId="{81E375AD-C9A4-4894-B599-F010546AEED7}">
      <dgm:prSet/>
      <dgm:spPr/>
      <dgm:t>
        <a:bodyPr/>
        <a:lstStyle/>
        <a:p>
          <a:r>
            <a:rPr lang="en-US" b="1" dirty="0"/>
            <a:t>Professional Resiliency</a:t>
          </a:r>
        </a:p>
      </dgm:t>
    </dgm:pt>
    <dgm:pt modelId="{0C17A8E3-55EA-4D77-AEA5-6E5AABCC98BA}" type="parTrans" cxnId="{195D9B50-5C05-404C-81F6-8579028D083E}">
      <dgm:prSet/>
      <dgm:spPr/>
      <dgm:t>
        <a:bodyPr/>
        <a:lstStyle/>
        <a:p>
          <a:endParaRPr lang="en-US"/>
        </a:p>
      </dgm:t>
    </dgm:pt>
    <dgm:pt modelId="{C5CEB6E9-B255-4E7C-A517-50EC53E33CC7}" type="sibTrans" cxnId="{195D9B50-5C05-404C-81F6-8579028D083E}">
      <dgm:prSet/>
      <dgm:spPr/>
      <dgm:t>
        <a:bodyPr/>
        <a:lstStyle/>
        <a:p>
          <a:endParaRPr lang="en-US"/>
        </a:p>
      </dgm:t>
    </dgm:pt>
    <dgm:pt modelId="{AEEEBFAB-1FDA-4426-9737-0C9DAE1F1377}">
      <dgm:prSet/>
      <dgm:spPr/>
      <dgm:t>
        <a:bodyPr/>
        <a:lstStyle/>
        <a:p>
          <a:r>
            <a:rPr lang="en-US" b="1" dirty="0"/>
            <a:t>Parent as Professor Rounds</a:t>
          </a:r>
        </a:p>
      </dgm:t>
    </dgm:pt>
    <dgm:pt modelId="{CC2C83A2-CD30-44F7-99A4-2B292C41A70D}" type="parTrans" cxnId="{50D352A9-F9F6-4AD4-AF11-C9A52DEF70BA}">
      <dgm:prSet/>
      <dgm:spPr/>
      <dgm:t>
        <a:bodyPr/>
        <a:lstStyle/>
        <a:p>
          <a:endParaRPr lang="en-US"/>
        </a:p>
      </dgm:t>
    </dgm:pt>
    <dgm:pt modelId="{A72A09A3-15D6-4A55-9D38-F9762EED2720}" type="sibTrans" cxnId="{50D352A9-F9F6-4AD4-AF11-C9A52DEF70BA}">
      <dgm:prSet/>
      <dgm:spPr/>
      <dgm:t>
        <a:bodyPr/>
        <a:lstStyle/>
        <a:p>
          <a:endParaRPr lang="en-US"/>
        </a:p>
      </dgm:t>
    </dgm:pt>
    <dgm:pt modelId="{C07A5692-F6EE-48CC-8A49-9E5172C61ED1}">
      <dgm:prSet/>
      <dgm:spPr/>
      <dgm:t>
        <a:bodyPr/>
        <a:lstStyle/>
        <a:p>
          <a:r>
            <a:rPr lang="en-US" b="1" dirty="0"/>
            <a:t>How Surgeons Counsel Parents pre -op</a:t>
          </a:r>
        </a:p>
      </dgm:t>
    </dgm:pt>
    <dgm:pt modelId="{6357B32E-BE59-4AB3-95D8-A03AD37743AD}" type="parTrans" cxnId="{14D4308E-AB88-4BB6-9841-DE05A417A39C}">
      <dgm:prSet/>
      <dgm:spPr/>
      <dgm:t>
        <a:bodyPr/>
        <a:lstStyle/>
        <a:p>
          <a:endParaRPr lang="en-US"/>
        </a:p>
      </dgm:t>
    </dgm:pt>
    <dgm:pt modelId="{A2C8151F-892D-4305-8FF4-68C63C7F19B3}" type="sibTrans" cxnId="{14D4308E-AB88-4BB6-9841-DE05A417A39C}">
      <dgm:prSet/>
      <dgm:spPr/>
      <dgm:t>
        <a:bodyPr/>
        <a:lstStyle/>
        <a:p>
          <a:endParaRPr lang="en-US"/>
        </a:p>
      </dgm:t>
    </dgm:pt>
    <dgm:pt modelId="{F7FE42E7-AF33-4F0C-9CB0-5FBD879B5D36}">
      <dgm:prSet/>
      <dgm:spPr/>
      <dgm:t>
        <a:bodyPr/>
        <a:lstStyle/>
        <a:p>
          <a:r>
            <a:rPr lang="en-US" b="1" dirty="0"/>
            <a:t>Telemedicine in your practice</a:t>
          </a:r>
        </a:p>
      </dgm:t>
    </dgm:pt>
    <dgm:pt modelId="{5A417995-70A8-4634-9A3D-A72DB60A3D8C}" type="parTrans" cxnId="{911B778E-94C6-4ADB-A14D-581CD0E483DB}">
      <dgm:prSet/>
      <dgm:spPr/>
      <dgm:t>
        <a:bodyPr/>
        <a:lstStyle/>
        <a:p>
          <a:endParaRPr lang="en-US"/>
        </a:p>
      </dgm:t>
    </dgm:pt>
    <dgm:pt modelId="{2EEFF7D2-942E-47D8-9E63-84B47C3CA88D}" type="sibTrans" cxnId="{911B778E-94C6-4ADB-A14D-581CD0E483DB}">
      <dgm:prSet/>
      <dgm:spPr/>
      <dgm:t>
        <a:bodyPr/>
        <a:lstStyle/>
        <a:p>
          <a:endParaRPr lang="en-US"/>
        </a:p>
      </dgm:t>
    </dgm:pt>
    <dgm:pt modelId="{DA0D8D42-FCC4-48AA-BFEF-663A9A821CEC}">
      <dgm:prSet/>
      <dgm:spPr/>
      <dgm:t>
        <a:bodyPr/>
        <a:lstStyle/>
        <a:p>
          <a:r>
            <a:rPr lang="en-US" b="1" dirty="0"/>
            <a:t>Billing and Coding</a:t>
          </a:r>
        </a:p>
      </dgm:t>
    </dgm:pt>
    <dgm:pt modelId="{1D53B8AF-FA12-4B9E-A1DA-2EECC66A9C56}" type="parTrans" cxnId="{0521D4AB-76DB-4808-8C0A-63EF30941899}">
      <dgm:prSet/>
      <dgm:spPr/>
      <dgm:t>
        <a:bodyPr/>
        <a:lstStyle/>
        <a:p>
          <a:endParaRPr lang="en-US"/>
        </a:p>
      </dgm:t>
    </dgm:pt>
    <dgm:pt modelId="{309E639B-4EA9-469F-ABBC-2CE6AD42F562}" type="sibTrans" cxnId="{0521D4AB-76DB-4808-8C0A-63EF30941899}">
      <dgm:prSet/>
      <dgm:spPr/>
      <dgm:t>
        <a:bodyPr/>
        <a:lstStyle/>
        <a:p>
          <a:endParaRPr lang="en-US"/>
        </a:p>
      </dgm:t>
    </dgm:pt>
    <dgm:pt modelId="{1A2525C0-D379-483F-85FE-F2E9731633CB}" type="pres">
      <dgm:prSet presAssocID="{8124302A-624A-4FBC-81D8-002C0DD6E94F}" presName="diagram" presStyleCnt="0">
        <dgm:presLayoutVars>
          <dgm:dir/>
          <dgm:resizeHandles val="exact"/>
        </dgm:presLayoutVars>
      </dgm:prSet>
      <dgm:spPr/>
    </dgm:pt>
    <dgm:pt modelId="{0E7F6B6E-47A6-480E-82BC-6722FA012414}" type="pres">
      <dgm:prSet presAssocID="{3F636393-F996-4F7F-A08E-25F30454E90C}" presName="node" presStyleLbl="node1" presStyleIdx="0" presStyleCnt="9">
        <dgm:presLayoutVars>
          <dgm:bulletEnabled val="1"/>
        </dgm:presLayoutVars>
      </dgm:prSet>
      <dgm:spPr/>
    </dgm:pt>
    <dgm:pt modelId="{2E48EB7F-DABE-4F1D-812F-EC37F108D353}" type="pres">
      <dgm:prSet presAssocID="{C7C82293-41BF-49DF-B702-AE50FC4907F1}" presName="sibTrans" presStyleCnt="0"/>
      <dgm:spPr/>
    </dgm:pt>
    <dgm:pt modelId="{067068D9-AF6D-4C68-9FC7-20D27BAFFDB0}" type="pres">
      <dgm:prSet presAssocID="{50A4AF96-9775-47F7-8911-E45715FF0736}" presName="node" presStyleLbl="node1" presStyleIdx="1" presStyleCnt="9">
        <dgm:presLayoutVars>
          <dgm:bulletEnabled val="1"/>
        </dgm:presLayoutVars>
      </dgm:prSet>
      <dgm:spPr/>
    </dgm:pt>
    <dgm:pt modelId="{8E6F8F26-2C3F-4892-BA0D-CDF544E77779}" type="pres">
      <dgm:prSet presAssocID="{EF6F9113-6818-49F8-A033-0762F34630CF}" presName="sibTrans" presStyleCnt="0"/>
      <dgm:spPr/>
    </dgm:pt>
    <dgm:pt modelId="{61B824CF-ADEA-4F44-859A-EF517D07C05E}" type="pres">
      <dgm:prSet presAssocID="{503C3DAF-2CAA-4E06-8451-D027CE8991FE}" presName="node" presStyleLbl="node1" presStyleIdx="2" presStyleCnt="9">
        <dgm:presLayoutVars>
          <dgm:bulletEnabled val="1"/>
        </dgm:presLayoutVars>
      </dgm:prSet>
      <dgm:spPr/>
    </dgm:pt>
    <dgm:pt modelId="{4063A1F1-E393-4F10-9DDF-3955169C096E}" type="pres">
      <dgm:prSet presAssocID="{EFCF4B4C-1585-4D9F-BF6F-6E28D024E319}" presName="sibTrans" presStyleCnt="0"/>
      <dgm:spPr/>
    </dgm:pt>
    <dgm:pt modelId="{D1BBB823-3EB4-4837-B84E-6CB36227615F}" type="pres">
      <dgm:prSet presAssocID="{857C39E4-9A25-455A-A247-50823B93BE88}" presName="node" presStyleLbl="node1" presStyleIdx="3" presStyleCnt="9">
        <dgm:presLayoutVars>
          <dgm:bulletEnabled val="1"/>
        </dgm:presLayoutVars>
      </dgm:prSet>
      <dgm:spPr/>
    </dgm:pt>
    <dgm:pt modelId="{BA0EEF1D-748D-4512-B23A-BF98A235C0C3}" type="pres">
      <dgm:prSet presAssocID="{D454FAF7-32DA-4302-85DE-36138737D5DE}" presName="sibTrans" presStyleCnt="0"/>
      <dgm:spPr/>
    </dgm:pt>
    <dgm:pt modelId="{02D15E4F-B1BF-41A3-8188-5590BFEE9835}" type="pres">
      <dgm:prSet presAssocID="{81E375AD-C9A4-4894-B599-F010546AEED7}" presName="node" presStyleLbl="node1" presStyleIdx="4" presStyleCnt="9">
        <dgm:presLayoutVars>
          <dgm:bulletEnabled val="1"/>
        </dgm:presLayoutVars>
      </dgm:prSet>
      <dgm:spPr/>
    </dgm:pt>
    <dgm:pt modelId="{E1CB3A52-61A4-47D4-8900-A304830CDF8E}" type="pres">
      <dgm:prSet presAssocID="{C5CEB6E9-B255-4E7C-A517-50EC53E33CC7}" presName="sibTrans" presStyleCnt="0"/>
      <dgm:spPr/>
    </dgm:pt>
    <dgm:pt modelId="{77AAFA46-9508-4D84-8420-A8B3AA427A5D}" type="pres">
      <dgm:prSet presAssocID="{AEEEBFAB-1FDA-4426-9737-0C9DAE1F1377}" presName="node" presStyleLbl="node1" presStyleIdx="5" presStyleCnt="9">
        <dgm:presLayoutVars>
          <dgm:bulletEnabled val="1"/>
        </dgm:presLayoutVars>
      </dgm:prSet>
      <dgm:spPr/>
    </dgm:pt>
    <dgm:pt modelId="{6FCEEA1A-614A-43A9-8700-046013C6224A}" type="pres">
      <dgm:prSet presAssocID="{A72A09A3-15D6-4A55-9D38-F9762EED2720}" presName="sibTrans" presStyleCnt="0"/>
      <dgm:spPr/>
    </dgm:pt>
    <dgm:pt modelId="{B3035147-1783-41A7-AF52-D8EB3BCF32B8}" type="pres">
      <dgm:prSet presAssocID="{C07A5692-F6EE-48CC-8A49-9E5172C61ED1}" presName="node" presStyleLbl="node1" presStyleIdx="6" presStyleCnt="9">
        <dgm:presLayoutVars>
          <dgm:bulletEnabled val="1"/>
        </dgm:presLayoutVars>
      </dgm:prSet>
      <dgm:spPr/>
    </dgm:pt>
    <dgm:pt modelId="{11B0190E-7F28-40A1-9BC6-731EEF4F0E25}" type="pres">
      <dgm:prSet presAssocID="{A2C8151F-892D-4305-8FF4-68C63C7F19B3}" presName="sibTrans" presStyleCnt="0"/>
      <dgm:spPr/>
    </dgm:pt>
    <dgm:pt modelId="{D115CACD-2024-4950-B3A5-77B8417D7BD9}" type="pres">
      <dgm:prSet presAssocID="{F7FE42E7-AF33-4F0C-9CB0-5FBD879B5D36}" presName="node" presStyleLbl="node1" presStyleIdx="7" presStyleCnt="9">
        <dgm:presLayoutVars>
          <dgm:bulletEnabled val="1"/>
        </dgm:presLayoutVars>
      </dgm:prSet>
      <dgm:spPr/>
    </dgm:pt>
    <dgm:pt modelId="{46D280AB-BBBD-4E9C-879A-352D3B52884B}" type="pres">
      <dgm:prSet presAssocID="{2EEFF7D2-942E-47D8-9E63-84B47C3CA88D}" presName="sibTrans" presStyleCnt="0"/>
      <dgm:spPr/>
    </dgm:pt>
    <dgm:pt modelId="{8A67AC08-B72C-42C8-8C1F-775A2865A93B}" type="pres">
      <dgm:prSet presAssocID="{DA0D8D42-FCC4-48AA-BFEF-663A9A821CEC}" presName="node" presStyleLbl="node1" presStyleIdx="8" presStyleCnt="9">
        <dgm:presLayoutVars>
          <dgm:bulletEnabled val="1"/>
        </dgm:presLayoutVars>
      </dgm:prSet>
      <dgm:spPr/>
    </dgm:pt>
  </dgm:ptLst>
  <dgm:cxnLst>
    <dgm:cxn modelId="{2BA82E10-D2B9-4766-AFC4-8F15B86010D6}" type="presOf" srcId="{503C3DAF-2CAA-4E06-8451-D027CE8991FE}" destId="{61B824CF-ADEA-4F44-859A-EF517D07C05E}" srcOrd="0" destOrd="0" presId="urn:microsoft.com/office/officeart/2005/8/layout/default"/>
    <dgm:cxn modelId="{654C372A-DA59-4C53-B9CB-DF08B1CF3DD6}" srcId="{8124302A-624A-4FBC-81D8-002C0DD6E94F}" destId="{503C3DAF-2CAA-4E06-8451-D027CE8991FE}" srcOrd="2" destOrd="0" parTransId="{EA4199C6-7710-4ABC-A67C-ED5D30EA788F}" sibTransId="{EFCF4B4C-1585-4D9F-BF6F-6E28D024E319}"/>
    <dgm:cxn modelId="{DA10703C-7E0D-4E75-BA61-8C7CA2187D6B}" type="presOf" srcId="{DA0D8D42-FCC4-48AA-BFEF-663A9A821CEC}" destId="{8A67AC08-B72C-42C8-8C1F-775A2865A93B}" srcOrd="0" destOrd="0" presId="urn:microsoft.com/office/officeart/2005/8/layout/default"/>
    <dgm:cxn modelId="{79BD9046-68C6-4550-A9F5-74EA62EF08CA}" type="presOf" srcId="{8124302A-624A-4FBC-81D8-002C0DD6E94F}" destId="{1A2525C0-D379-483F-85FE-F2E9731633CB}" srcOrd="0" destOrd="0" presId="urn:microsoft.com/office/officeart/2005/8/layout/default"/>
    <dgm:cxn modelId="{0189014C-3472-4709-AD8D-9839885430E7}" type="presOf" srcId="{3F636393-F996-4F7F-A08E-25F30454E90C}" destId="{0E7F6B6E-47A6-480E-82BC-6722FA012414}" srcOrd="0" destOrd="0" presId="urn:microsoft.com/office/officeart/2005/8/layout/default"/>
    <dgm:cxn modelId="{195D9B50-5C05-404C-81F6-8579028D083E}" srcId="{8124302A-624A-4FBC-81D8-002C0DD6E94F}" destId="{81E375AD-C9A4-4894-B599-F010546AEED7}" srcOrd="4" destOrd="0" parTransId="{0C17A8E3-55EA-4D77-AEA5-6E5AABCC98BA}" sibTransId="{C5CEB6E9-B255-4E7C-A517-50EC53E33CC7}"/>
    <dgm:cxn modelId="{B7A2DB5F-0D39-47BC-9B73-BC3AA4F10909}" srcId="{8124302A-624A-4FBC-81D8-002C0DD6E94F}" destId="{50A4AF96-9775-47F7-8911-E45715FF0736}" srcOrd="1" destOrd="0" parTransId="{FC1E1573-A0CD-4171-8EB4-1FBBD158DA13}" sibTransId="{EF6F9113-6818-49F8-A033-0762F34630CF}"/>
    <dgm:cxn modelId="{E9AC9461-16D4-4B9C-AF6C-E863EA57E730}" type="presOf" srcId="{81E375AD-C9A4-4894-B599-F010546AEED7}" destId="{02D15E4F-B1BF-41A3-8188-5590BFEE9835}" srcOrd="0" destOrd="0" presId="urn:microsoft.com/office/officeart/2005/8/layout/default"/>
    <dgm:cxn modelId="{14D4308E-AB88-4BB6-9841-DE05A417A39C}" srcId="{8124302A-624A-4FBC-81D8-002C0DD6E94F}" destId="{C07A5692-F6EE-48CC-8A49-9E5172C61ED1}" srcOrd="6" destOrd="0" parTransId="{6357B32E-BE59-4AB3-95D8-A03AD37743AD}" sibTransId="{A2C8151F-892D-4305-8FF4-68C63C7F19B3}"/>
    <dgm:cxn modelId="{911B778E-94C6-4ADB-A14D-581CD0E483DB}" srcId="{8124302A-624A-4FBC-81D8-002C0DD6E94F}" destId="{F7FE42E7-AF33-4F0C-9CB0-5FBD879B5D36}" srcOrd="7" destOrd="0" parTransId="{5A417995-70A8-4634-9A3D-A72DB60A3D8C}" sibTransId="{2EEFF7D2-942E-47D8-9E63-84B47C3CA88D}"/>
    <dgm:cxn modelId="{6A923F96-9576-4315-8249-0AECBEB3A636}" srcId="{8124302A-624A-4FBC-81D8-002C0DD6E94F}" destId="{857C39E4-9A25-455A-A247-50823B93BE88}" srcOrd="3" destOrd="0" parTransId="{BD5E4233-C25F-48D1-9D8B-078B493FC825}" sibTransId="{D454FAF7-32DA-4302-85DE-36138737D5DE}"/>
    <dgm:cxn modelId="{50D352A9-F9F6-4AD4-AF11-C9A52DEF70BA}" srcId="{8124302A-624A-4FBC-81D8-002C0DD6E94F}" destId="{AEEEBFAB-1FDA-4426-9737-0C9DAE1F1377}" srcOrd="5" destOrd="0" parTransId="{CC2C83A2-CD30-44F7-99A4-2B292C41A70D}" sibTransId="{A72A09A3-15D6-4A55-9D38-F9762EED2720}"/>
    <dgm:cxn modelId="{0521D4AB-76DB-4808-8C0A-63EF30941899}" srcId="{8124302A-624A-4FBC-81D8-002C0DD6E94F}" destId="{DA0D8D42-FCC4-48AA-BFEF-663A9A821CEC}" srcOrd="8" destOrd="0" parTransId="{1D53B8AF-FA12-4B9E-A1DA-2EECC66A9C56}" sibTransId="{309E639B-4EA9-469F-ABBC-2CE6AD42F562}"/>
    <dgm:cxn modelId="{B48161B0-B096-490C-AA2F-E6EC379F9E16}" type="presOf" srcId="{50A4AF96-9775-47F7-8911-E45715FF0736}" destId="{067068D9-AF6D-4C68-9FC7-20D27BAFFDB0}" srcOrd="0" destOrd="0" presId="urn:microsoft.com/office/officeart/2005/8/layout/default"/>
    <dgm:cxn modelId="{497CEBB1-802E-41EB-928A-02D6E443E8C4}" type="presOf" srcId="{857C39E4-9A25-455A-A247-50823B93BE88}" destId="{D1BBB823-3EB4-4837-B84E-6CB36227615F}" srcOrd="0" destOrd="0" presId="urn:microsoft.com/office/officeart/2005/8/layout/default"/>
    <dgm:cxn modelId="{3A401ECB-0659-44EC-8ACC-DAED734708E1}" type="presOf" srcId="{AEEEBFAB-1FDA-4426-9737-0C9DAE1F1377}" destId="{77AAFA46-9508-4D84-8420-A8B3AA427A5D}" srcOrd="0" destOrd="0" presId="urn:microsoft.com/office/officeart/2005/8/layout/default"/>
    <dgm:cxn modelId="{A389F5CF-2EAD-4D0E-930C-88220DD31A0F}" srcId="{8124302A-624A-4FBC-81D8-002C0DD6E94F}" destId="{3F636393-F996-4F7F-A08E-25F30454E90C}" srcOrd="0" destOrd="0" parTransId="{38473C11-1BC7-44AA-A844-00A78DAFD9B2}" sibTransId="{C7C82293-41BF-49DF-B702-AE50FC4907F1}"/>
    <dgm:cxn modelId="{F9E61CDC-DD0D-46E3-ACCB-8FC52AD9F6AB}" type="presOf" srcId="{F7FE42E7-AF33-4F0C-9CB0-5FBD879B5D36}" destId="{D115CACD-2024-4950-B3A5-77B8417D7BD9}" srcOrd="0" destOrd="0" presId="urn:microsoft.com/office/officeart/2005/8/layout/default"/>
    <dgm:cxn modelId="{05026DE8-57D0-4EC6-8894-0843AF25C289}" type="presOf" srcId="{C07A5692-F6EE-48CC-8A49-9E5172C61ED1}" destId="{B3035147-1783-41A7-AF52-D8EB3BCF32B8}" srcOrd="0" destOrd="0" presId="urn:microsoft.com/office/officeart/2005/8/layout/default"/>
    <dgm:cxn modelId="{BDE15234-9219-414A-8AA4-68D00D243F53}" type="presParOf" srcId="{1A2525C0-D379-483F-85FE-F2E9731633CB}" destId="{0E7F6B6E-47A6-480E-82BC-6722FA012414}" srcOrd="0" destOrd="0" presId="urn:microsoft.com/office/officeart/2005/8/layout/default"/>
    <dgm:cxn modelId="{92A479B2-7E48-4BD6-8096-C0C4D1685C52}" type="presParOf" srcId="{1A2525C0-D379-483F-85FE-F2E9731633CB}" destId="{2E48EB7F-DABE-4F1D-812F-EC37F108D353}" srcOrd="1" destOrd="0" presId="urn:microsoft.com/office/officeart/2005/8/layout/default"/>
    <dgm:cxn modelId="{9239B0F5-87AA-457F-B607-3DC85AA6ECD8}" type="presParOf" srcId="{1A2525C0-D379-483F-85FE-F2E9731633CB}" destId="{067068D9-AF6D-4C68-9FC7-20D27BAFFDB0}" srcOrd="2" destOrd="0" presId="urn:microsoft.com/office/officeart/2005/8/layout/default"/>
    <dgm:cxn modelId="{005059AF-7E80-4A4D-A551-08A66DCF3E3D}" type="presParOf" srcId="{1A2525C0-D379-483F-85FE-F2E9731633CB}" destId="{8E6F8F26-2C3F-4892-BA0D-CDF544E77779}" srcOrd="3" destOrd="0" presId="urn:microsoft.com/office/officeart/2005/8/layout/default"/>
    <dgm:cxn modelId="{BAA7402F-6329-4F39-B075-C58BAD1E5F62}" type="presParOf" srcId="{1A2525C0-D379-483F-85FE-F2E9731633CB}" destId="{61B824CF-ADEA-4F44-859A-EF517D07C05E}" srcOrd="4" destOrd="0" presId="urn:microsoft.com/office/officeart/2005/8/layout/default"/>
    <dgm:cxn modelId="{0250A2A4-9266-4C46-A0D6-777D320C6720}" type="presParOf" srcId="{1A2525C0-D379-483F-85FE-F2E9731633CB}" destId="{4063A1F1-E393-4F10-9DDF-3955169C096E}" srcOrd="5" destOrd="0" presId="urn:microsoft.com/office/officeart/2005/8/layout/default"/>
    <dgm:cxn modelId="{B3E0A6FE-0EC8-4DC2-B890-8E941323B386}" type="presParOf" srcId="{1A2525C0-D379-483F-85FE-F2E9731633CB}" destId="{D1BBB823-3EB4-4837-B84E-6CB36227615F}" srcOrd="6" destOrd="0" presId="urn:microsoft.com/office/officeart/2005/8/layout/default"/>
    <dgm:cxn modelId="{A47D41EA-CEC1-44D9-B8C3-4B0BA7AD87D9}" type="presParOf" srcId="{1A2525C0-D379-483F-85FE-F2E9731633CB}" destId="{BA0EEF1D-748D-4512-B23A-BF98A235C0C3}" srcOrd="7" destOrd="0" presId="urn:microsoft.com/office/officeart/2005/8/layout/default"/>
    <dgm:cxn modelId="{E11C8376-7221-4201-9B6B-44CBABAF1F54}" type="presParOf" srcId="{1A2525C0-D379-483F-85FE-F2E9731633CB}" destId="{02D15E4F-B1BF-41A3-8188-5590BFEE9835}" srcOrd="8" destOrd="0" presId="urn:microsoft.com/office/officeart/2005/8/layout/default"/>
    <dgm:cxn modelId="{10705348-D925-40C0-945D-FCA2B8A0262E}" type="presParOf" srcId="{1A2525C0-D379-483F-85FE-F2E9731633CB}" destId="{E1CB3A52-61A4-47D4-8900-A304830CDF8E}" srcOrd="9" destOrd="0" presId="urn:microsoft.com/office/officeart/2005/8/layout/default"/>
    <dgm:cxn modelId="{099F15D2-2716-4F14-A1DB-82ED69243BA5}" type="presParOf" srcId="{1A2525C0-D379-483F-85FE-F2E9731633CB}" destId="{77AAFA46-9508-4D84-8420-A8B3AA427A5D}" srcOrd="10" destOrd="0" presId="urn:microsoft.com/office/officeart/2005/8/layout/default"/>
    <dgm:cxn modelId="{05B49817-E184-481E-B2C6-371AFF0B6E1F}" type="presParOf" srcId="{1A2525C0-D379-483F-85FE-F2E9731633CB}" destId="{6FCEEA1A-614A-43A9-8700-046013C6224A}" srcOrd="11" destOrd="0" presId="urn:microsoft.com/office/officeart/2005/8/layout/default"/>
    <dgm:cxn modelId="{8FF195BC-3852-46EA-945C-B8A86CC044F7}" type="presParOf" srcId="{1A2525C0-D379-483F-85FE-F2E9731633CB}" destId="{B3035147-1783-41A7-AF52-D8EB3BCF32B8}" srcOrd="12" destOrd="0" presId="urn:microsoft.com/office/officeart/2005/8/layout/default"/>
    <dgm:cxn modelId="{15E43965-5556-49BB-8CDB-55F4782B7175}" type="presParOf" srcId="{1A2525C0-D379-483F-85FE-F2E9731633CB}" destId="{11B0190E-7F28-40A1-9BC6-731EEF4F0E25}" srcOrd="13" destOrd="0" presId="urn:microsoft.com/office/officeart/2005/8/layout/default"/>
    <dgm:cxn modelId="{0A9C1B23-2931-4541-8445-2D780600ECB7}" type="presParOf" srcId="{1A2525C0-D379-483F-85FE-F2E9731633CB}" destId="{D115CACD-2024-4950-B3A5-77B8417D7BD9}" srcOrd="14" destOrd="0" presId="urn:microsoft.com/office/officeart/2005/8/layout/default"/>
    <dgm:cxn modelId="{79C80FBF-B81C-408D-8952-A72CAC064153}" type="presParOf" srcId="{1A2525C0-D379-483F-85FE-F2E9731633CB}" destId="{46D280AB-BBBD-4E9C-879A-352D3B52884B}" srcOrd="15" destOrd="0" presId="urn:microsoft.com/office/officeart/2005/8/layout/default"/>
    <dgm:cxn modelId="{83C964A0-5712-40EB-B7F4-B66BC291548D}" type="presParOf" srcId="{1A2525C0-D379-483F-85FE-F2E9731633CB}" destId="{8A67AC08-B72C-42C8-8C1F-775A2865A93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24302A-624A-4FBC-81D8-002C0DD6E94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636393-F996-4F7F-A08E-25F30454E90C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Stress management 1 and 2 ( arts and crafts led by head of mental health at medical school)</a:t>
          </a:r>
        </a:p>
      </dgm:t>
    </dgm:pt>
    <dgm:pt modelId="{38473C11-1BC7-44AA-A844-00A78DAFD9B2}" type="parTrans" cxnId="{A389F5CF-2EAD-4D0E-930C-88220DD31A0F}">
      <dgm:prSet/>
      <dgm:spPr/>
      <dgm:t>
        <a:bodyPr/>
        <a:lstStyle/>
        <a:p>
          <a:endParaRPr lang="en-US"/>
        </a:p>
      </dgm:t>
    </dgm:pt>
    <dgm:pt modelId="{C7C82293-41BF-49DF-B702-AE50FC4907F1}" type="sibTrans" cxnId="{A389F5CF-2EAD-4D0E-930C-88220DD31A0F}">
      <dgm:prSet/>
      <dgm:spPr/>
      <dgm:t>
        <a:bodyPr/>
        <a:lstStyle/>
        <a:p>
          <a:endParaRPr lang="en-US"/>
        </a:p>
      </dgm:t>
    </dgm:pt>
    <dgm:pt modelId="{50A4AF96-9775-47F7-8911-E45715FF0736}">
      <dgm:prSet/>
      <dgm:spPr/>
      <dgm:t>
        <a:bodyPr/>
        <a:lstStyle/>
        <a:p>
          <a:r>
            <a:rPr lang="en-US" b="1" dirty="0"/>
            <a:t>Racism and Health Inequality ( fellow committee)</a:t>
          </a:r>
        </a:p>
      </dgm:t>
    </dgm:pt>
    <dgm:pt modelId="{FC1E1573-A0CD-4171-8EB4-1FBBD158DA13}" type="parTrans" cxnId="{B7A2DB5F-0D39-47BC-9B73-BC3AA4F10909}">
      <dgm:prSet/>
      <dgm:spPr/>
      <dgm:t>
        <a:bodyPr/>
        <a:lstStyle/>
        <a:p>
          <a:endParaRPr lang="en-US"/>
        </a:p>
      </dgm:t>
    </dgm:pt>
    <dgm:pt modelId="{EF6F9113-6818-49F8-A033-0762F34630CF}" type="sibTrans" cxnId="{B7A2DB5F-0D39-47BC-9B73-BC3AA4F10909}">
      <dgm:prSet/>
      <dgm:spPr/>
      <dgm:t>
        <a:bodyPr/>
        <a:lstStyle/>
        <a:p>
          <a:endParaRPr lang="en-US"/>
        </a:p>
      </dgm:t>
    </dgm:pt>
    <dgm:pt modelId="{503C3DAF-2CAA-4E06-8451-D027CE8991FE}">
      <dgm:prSet/>
      <dgm:spPr/>
      <dgm:t>
        <a:bodyPr/>
        <a:lstStyle/>
        <a:p>
          <a:r>
            <a:rPr lang="en-US" b="1" dirty="0"/>
            <a:t>Narrative Medicine Writing</a:t>
          </a:r>
        </a:p>
      </dgm:t>
    </dgm:pt>
    <dgm:pt modelId="{EA4199C6-7710-4ABC-A67C-ED5D30EA788F}" type="parTrans" cxnId="{654C372A-DA59-4C53-B9CB-DF08B1CF3DD6}">
      <dgm:prSet/>
      <dgm:spPr/>
      <dgm:t>
        <a:bodyPr/>
        <a:lstStyle/>
        <a:p>
          <a:endParaRPr lang="en-US"/>
        </a:p>
      </dgm:t>
    </dgm:pt>
    <dgm:pt modelId="{EFCF4B4C-1585-4D9F-BF6F-6E28D024E319}" type="sibTrans" cxnId="{654C372A-DA59-4C53-B9CB-DF08B1CF3DD6}">
      <dgm:prSet/>
      <dgm:spPr/>
      <dgm:t>
        <a:bodyPr/>
        <a:lstStyle/>
        <a:p>
          <a:endParaRPr lang="en-US"/>
        </a:p>
      </dgm:t>
    </dgm:pt>
    <dgm:pt modelId="{857C39E4-9A25-455A-A247-50823B93BE88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Financial Literacy Parts 1 and 2: Taxes, budgets, loans, insurances</a:t>
          </a:r>
        </a:p>
      </dgm:t>
    </dgm:pt>
    <dgm:pt modelId="{BD5E4233-C25F-48D1-9D8B-078B493FC825}" type="parTrans" cxnId="{6A923F96-9576-4315-8249-0AECBEB3A636}">
      <dgm:prSet/>
      <dgm:spPr/>
      <dgm:t>
        <a:bodyPr/>
        <a:lstStyle/>
        <a:p>
          <a:endParaRPr lang="en-US"/>
        </a:p>
      </dgm:t>
    </dgm:pt>
    <dgm:pt modelId="{D454FAF7-32DA-4302-85DE-36138737D5DE}" type="sibTrans" cxnId="{6A923F96-9576-4315-8249-0AECBEB3A636}">
      <dgm:prSet/>
      <dgm:spPr/>
      <dgm:t>
        <a:bodyPr/>
        <a:lstStyle/>
        <a:p>
          <a:endParaRPr lang="en-US"/>
        </a:p>
      </dgm:t>
    </dgm:pt>
    <dgm:pt modelId="{81E375AD-C9A4-4894-B599-F010546AEED7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Spirituality (understanding different faiths and how that affects your families)</a:t>
          </a:r>
          <a:endParaRPr lang="en-US" dirty="0">
            <a:solidFill>
              <a:srgbClr val="FF0000"/>
            </a:solidFill>
          </a:endParaRPr>
        </a:p>
      </dgm:t>
    </dgm:pt>
    <dgm:pt modelId="{0C17A8E3-55EA-4D77-AEA5-6E5AABCC98BA}" type="parTrans" cxnId="{195D9B50-5C05-404C-81F6-8579028D083E}">
      <dgm:prSet/>
      <dgm:spPr/>
      <dgm:t>
        <a:bodyPr/>
        <a:lstStyle/>
        <a:p>
          <a:endParaRPr lang="en-US"/>
        </a:p>
      </dgm:t>
    </dgm:pt>
    <dgm:pt modelId="{C5CEB6E9-B255-4E7C-A517-50EC53E33CC7}" type="sibTrans" cxnId="{195D9B50-5C05-404C-81F6-8579028D083E}">
      <dgm:prSet/>
      <dgm:spPr/>
      <dgm:t>
        <a:bodyPr/>
        <a:lstStyle/>
        <a:p>
          <a:endParaRPr lang="en-US"/>
        </a:p>
      </dgm:t>
    </dgm:pt>
    <dgm:pt modelId="{AEEEBFAB-1FDA-4426-9737-0C9DAE1F1377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How to write a condolence Letter, and dealing with grief in a fellowship</a:t>
          </a:r>
          <a:endParaRPr lang="en-US" dirty="0">
            <a:solidFill>
              <a:srgbClr val="FF0000"/>
            </a:solidFill>
          </a:endParaRPr>
        </a:p>
      </dgm:t>
    </dgm:pt>
    <dgm:pt modelId="{CC2C83A2-CD30-44F7-99A4-2B292C41A70D}" type="parTrans" cxnId="{50D352A9-F9F6-4AD4-AF11-C9A52DEF70BA}">
      <dgm:prSet/>
      <dgm:spPr/>
      <dgm:t>
        <a:bodyPr/>
        <a:lstStyle/>
        <a:p>
          <a:endParaRPr lang="en-US"/>
        </a:p>
      </dgm:t>
    </dgm:pt>
    <dgm:pt modelId="{A72A09A3-15D6-4A55-9D38-F9762EED2720}" type="sibTrans" cxnId="{50D352A9-F9F6-4AD4-AF11-C9A52DEF70BA}">
      <dgm:prSet/>
      <dgm:spPr/>
      <dgm:t>
        <a:bodyPr/>
        <a:lstStyle/>
        <a:p>
          <a:endParaRPr lang="en-US"/>
        </a:p>
      </dgm:t>
    </dgm:pt>
    <dgm:pt modelId="{C07A5692-F6EE-48CC-8A49-9E5172C61ED1}">
      <dgm:prSet/>
      <dgm:spPr/>
      <dgm:t>
        <a:bodyPr/>
        <a:lstStyle/>
        <a:p>
          <a:r>
            <a:rPr lang="en-US" b="1" dirty="0"/>
            <a:t>Palliative Care  in Pediatric Cardiology</a:t>
          </a:r>
          <a:endParaRPr lang="en-US" dirty="0"/>
        </a:p>
      </dgm:t>
    </dgm:pt>
    <dgm:pt modelId="{6357B32E-BE59-4AB3-95D8-A03AD37743AD}" type="parTrans" cxnId="{14D4308E-AB88-4BB6-9841-DE05A417A39C}">
      <dgm:prSet/>
      <dgm:spPr/>
      <dgm:t>
        <a:bodyPr/>
        <a:lstStyle/>
        <a:p>
          <a:endParaRPr lang="en-US"/>
        </a:p>
      </dgm:t>
    </dgm:pt>
    <dgm:pt modelId="{A2C8151F-892D-4305-8FF4-68C63C7F19B3}" type="sibTrans" cxnId="{14D4308E-AB88-4BB6-9841-DE05A417A39C}">
      <dgm:prSet/>
      <dgm:spPr/>
      <dgm:t>
        <a:bodyPr/>
        <a:lstStyle/>
        <a:p>
          <a:endParaRPr lang="en-US"/>
        </a:p>
      </dgm:t>
    </dgm:pt>
    <dgm:pt modelId="{F7FE42E7-AF33-4F0C-9CB0-5FBD879B5D36}">
      <dgm:prSet/>
      <dgm:spPr/>
      <dgm:t>
        <a:bodyPr/>
        <a:lstStyle/>
        <a:p>
          <a:r>
            <a:rPr lang="en-US" b="1" dirty="0"/>
            <a:t>Resolving conflict in team-based situations</a:t>
          </a:r>
          <a:endParaRPr lang="en-US" dirty="0"/>
        </a:p>
      </dgm:t>
    </dgm:pt>
    <dgm:pt modelId="{5A417995-70A8-4634-9A3D-A72DB60A3D8C}" type="parTrans" cxnId="{911B778E-94C6-4ADB-A14D-581CD0E483DB}">
      <dgm:prSet/>
      <dgm:spPr/>
      <dgm:t>
        <a:bodyPr/>
        <a:lstStyle/>
        <a:p>
          <a:endParaRPr lang="en-US"/>
        </a:p>
      </dgm:t>
    </dgm:pt>
    <dgm:pt modelId="{2EEFF7D2-942E-47D8-9E63-84B47C3CA88D}" type="sibTrans" cxnId="{911B778E-94C6-4ADB-A14D-581CD0E483DB}">
      <dgm:prSet/>
      <dgm:spPr/>
      <dgm:t>
        <a:bodyPr/>
        <a:lstStyle/>
        <a:p>
          <a:endParaRPr lang="en-US"/>
        </a:p>
      </dgm:t>
    </dgm:pt>
    <dgm:pt modelId="{DA0D8D42-FCC4-48AA-BFEF-663A9A821CEC}">
      <dgm:prSet/>
      <dgm:spPr/>
      <dgm:t>
        <a:bodyPr/>
        <a:lstStyle/>
        <a:p>
          <a:r>
            <a:rPr lang="en-US" b="1" dirty="0"/>
            <a:t>How to Deal with Mistakes </a:t>
          </a:r>
          <a:endParaRPr lang="en-US" dirty="0"/>
        </a:p>
      </dgm:t>
    </dgm:pt>
    <dgm:pt modelId="{1D53B8AF-FA12-4B9E-A1DA-2EECC66A9C56}" type="parTrans" cxnId="{0521D4AB-76DB-4808-8C0A-63EF30941899}">
      <dgm:prSet/>
      <dgm:spPr/>
      <dgm:t>
        <a:bodyPr/>
        <a:lstStyle/>
        <a:p>
          <a:endParaRPr lang="en-US"/>
        </a:p>
      </dgm:t>
    </dgm:pt>
    <dgm:pt modelId="{309E639B-4EA9-469F-ABBC-2CE6AD42F562}" type="sibTrans" cxnId="{0521D4AB-76DB-4808-8C0A-63EF30941899}">
      <dgm:prSet/>
      <dgm:spPr/>
      <dgm:t>
        <a:bodyPr/>
        <a:lstStyle/>
        <a:p>
          <a:endParaRPr lang="en-US"/>
        </a:p>
      </dgm:t>
    </dgm:pt>
    <dgm:pt modelId="{EC0B2EBF-1264-4E06-8357-C45EB0E33024}" type="pres">
      <dgm:prSet presAssocID="{8124302A-624A-4FBC-81D8-002C0DD6E94F}" presName="diagram" presStyleCnt="0">
        <dgm:presLayoutVars>
          <dgm:dir/>
          <dgm:resizeHandles val="exact"/>
        </dgm:presLayoutVars>
      </dgm:prSet>
      <dgm:spPr/>
    </dgm:pt>
    <dgm:pt modelId="{39F262B4-3D28-46BF-B0FA-D16F445A0198}" type="pres">
      <dgm:prSet presAssocID="{3F636393-F996-4F7F-A08E-25F30454E90C}" presName="node" presStyleLbl="node1" presStyleIdx="0" presStyleCnt="9">
        <dgm:presLayoutVars>
          <dgm:bulletEnabled val="1"/>
        </dgm:presLayoutVars>
      </dgm:prSet>
      <dgm:spPr/>
    </dgm:pt>
    <dgm:pt modelId="{4C06B267-866A-448B-8F3A-F2FDB115A127}" type="pres">
      <dgm:prSet presAssocID="{C7C82293-41BF-49DF-B702-AE50FC4907F1}" presName="sibTrans" presStyleCnt="0"/>
      <dgm:spPr/>
    </dgm:pt>
    <dgm:pt modelId="{3752DCB9-0547-49A5-AC4A-7BD176CAD38A}" type="pres">
      <dgm:prSet presAssocID="{50A4AF96-9775-47F7-8911-E45715FF0736}" presName="node" presStyleLbl="node1" presStyleIdx="1" presStyleCnt="9">
        <dgm:presLayoutVars>
          <dgm:bulletEnabled val="1"/>
        </dgm:presLayoutVars>
      </dgm:prSet>
      <dgm:spPr/>
    </dgm:pt>
    <dgm:pt modelId="{D0F90FDB-C9FD-4781-ADAA-9A4EED9B34C4}" type="pres">
      <dgm:prSet presAssocID="{EF6F9113-6818-49F8-A033-0762F34630CF}" presName="sibTrans" presStyleCnt="0"/>
      <dgm:spPr/>
    </dgm:pt>
    <dgm:pt modelId="{BE8BB9CC-B8BE-44BC-9DB9-AD839F3FB28A}" type="pres">
      <dgm:prSet presAssocID="{503C3DAF-2CAA-4E06-8451-D027CE8991FE}" presName="node" presStyleLbl="node1" presStyleIdx="2" presStyleCnt="9">
        <dgm:presLayoutVars>
          <dgm:bulletEnabled val="1"/>
        </dgm:presLayoutVars>
      </dgm:prSet>
      <dgm:spPr/>
    </dgm:pt>
    <dgm:pt modelId="{C1C589F7-08D3-4E12-A987-50CDA5295A6D}" type="pres">
      <dgm:prSet presAssocID="{EFCF4B4C-1585-4D9F-BF6F-6E28D024E319}" presName="sibTrans" presStyleCnt="0"/>
      <dgm:spPr/>
    </dgm:pt>
    <dgm:pt modelId="{F46BAA3B-08A1-4C71-B38A-B9083F13FEF6}" type="pres">
      <dgm:prSet presAssocID="{857C39E4-9A25-455A-A247-50823B93BE88}" presName="node" presStyleLbl="node1" presStyleIdx="3" presStyleCnt="9">
        <dgm:presLayoutVars>
          <dgm:bulletEnabled val="1"/>
        </dgm:presLayoutVars>
      </dgm:prSet>
      <dgm:spPr/>
    </dgm:pt>
    <dgm:pt modelId="{B1369164-30F2-4769-B037-640A7AA64D52}" type="pres">
      <dgm:prSet presAssocID="{D454FAF7-32DA-4302-85DE-36138737D5DE}" presName="sibTrans" presStyleCnt="0"/>
      <dgm:spPr/>
    </dgm:pt>
    <dgm:pt modelId="{E09804D5-AB57-44E9-963B-10EB1EAB7DEA}" type="pres">
      <dgm:prSet presAssocID="{81E375AD-C9A4-4894-B599-F010546AEED7}" presName="node" presStyleLbl="node1" presStyleIdx="4" presStyleCnt="9">
        <dgm:presLayoutVars>
          <dgm:bulletEnabled val="1"/>
        </dgm:presLayoutVars>
      </dgm:prSet>
      <dgm:spPr/>
    </dgm:pt>
    <dgm:pt modelId="{8FA0C91F-52A0-4798-92B1-7BBEA72A4DED}" type="pres">
      <dgm:prSet presAssocID="{C5CEB6E9-B255-4E7C-A517-50EC53E33CC7}" presName="sibTrans" presStyleCnt="0"/>
      <dgm:spPr/>
    </dgm:pt>
    <dgm:pt modelId="{A1E6F80E-79AD-44BE-B513-592B221A6356}" type="pres">
      <dgm:prSet presAssocID="{AEEEBFAB-1FDA-4426-9737-0C9DAE1F1377}" presName="node" presStyleLbl="node1" presStyleIdx="5" presStyleCnt="9">
        <dgm:presLayoutVars>
          <dgm:bulletEnabled val="1"/>
        </dgm:presLayoutVars>
      </dgm:prSet>
      <dgm:spPr/>
    </dgm:pt>
    <dgm:pt modelId="{09216E1A-5265-4C09-A152-C7CF1743CF46}" type="pres">
      <dgm:prSet presAssocID="{A72A09A3-15D6-4A55-9D38-F9762EED2720}" presName="sibTrans" presStyleCnt="0"/>
      <dgm:spPr/>
    </dgm:pt>
    <dgm:pt modelId="{B4F5AAB1-6542-4436-8DD9-8EE079F7DE3B}" type="pres">
      <dgm:prSet presAssocID="{C07A5692-F6EE-48CC-8A49-9E5172C61ED1}" presName="node" presStyleLbl="node1" presStyleIdx="6" presStyleCnt="9">
        <dgm:presLayoutVars>
          <dgm:bulletEnabled val="1"/>
        </dgm:presLayoutVars>
      </dgm:prSet>
      <dgm:spPr/>
    </dgm:pt>
    <dgm:pt modelId="{572388F5-DE07-481C-B086-6A1AFB6545A9}" type="pres">
      <dgm:prSet presAssocID="{A2C8151F-892D-4305-8FF4-68C63C7F19B3}" presName="sibTrans" presStyleCnt="0"/>
      <dgm:spPr/>
    </dgm:pt>
    <dgm:pt modelId="{DA8DB013-A708-4B89-B256-40B0C752BA55}" type="pres">
      <dgm:prSet presAssocID="{F7FE42E7-AF33-4F0C-9CB0-5FBD879B5D36}" presName="node" presStyleLbl="node1" presStyleIdx="7" presStyleCnt="9">
        <dgm:presLayoutVars>
          <dgm:bulletEnabled val="1"/>
        </dgm:presLayoutVars>
      </dgm:prSet>
      <dgm:spPr/>
    </dgm:pt>
    <dgm:pt modelId="{611EE661-B938-4589-9B5C-AEE676348D8B}" type="pres">
      <dgm:prSet presAssocID="{2EEFF7D2-942E-47D8-9E63-84B47C3CA88D}" presName="sibTrans" presStyleCnt="0"/>
      <dgm:spPr/>
    </dgm:pt>
    <dgm:pt modelId="{975013F3-3797-4B74-8545-64606243EB39}" type="pres">
      <dgm:prSet presAssocID="{DA0D8D42-FCC4-48AA-BFEF-663A9A821CEC}" presName="node" presStyleLbl="node1" presStyleIdx="8" presStyleCnt="9">
        <dgm:presLayoutVars>
          <dgm:bulletEnabled val="1"/>
        </dgm:presLayoutVars>
      </dgm:prSet>
      <dgm:spPr/>
    </dgm:pt>
  </dgm:ptLst>
  <dgm:cxnLst>
    <dgm:cxn modelId="{D09E1B00-5269-4552-BC2E-C2493D842F67}" type="presOf" srcId="{C07A5692-F6EE-48CC-8A49-9E5172C61ED1}" destId="{B4F5AAB1-6542-4436-8DD9-8EE079F7DE3B}" srcOrd="0" destOrd="0" presId="urn:microsoft.com/office/officeart/2005/8/layout/default"/>
    <dgm:cxn modelId="{FD62221D-6F3C-4ED8-8F08-7599BE7C03A3}" type="presOf" srcId="{AEEEBFAB-1FDA-4426-9737-0C9DAE1F1377}" destId="{A1E6F80E-79AD-44BE-B513-592B221A6356}" srcOrd="0" destOrd="0" presId="urn:microsoft.com/office/officeart/2005/8/layout/default"/>
    <dgm:cxn modelId="{580DF21D-D08B-4A4B-BCDC-DFE1ED70DC6D}" type="presOf" srcId="{503C3DAF-2CAA-4E06-8451-D027CE8991FE}" destId="{BE8BB9CC-B8BE-44BC-9DB9-AD839F3FB28A}" srcOrd="0" destOrd="0" presId="urn:microsoft.com/office/officeart/2005/8/layout/default"/>
    <dgm:cxn modelId="{654C372A-DA59-4C53-B9CB-DF08B1CF3DD6}" srcId="{8124302A-624A-4FBC-81D8-002C0DD6E94F}" destId="{503C3DAF-2CAA-4E06-8451-D027CE8991FE}" srcOrd="2" destOrd="0" parTransId="{EA4199C6-7710-4ABC-A67C-ED5D30EA788F}" sibTransId="{EFCF4B4C-1585-4D9F-BF6F-6E28D024E319}"/>
    <dgm:cxn modelId="{195D9B50-5C05-404C-81F6-8579028D083E}" srcId="{8124302A-624A-4FBC-81D8-002C0DD6E94F}" destId="{81E375AD-C9A4-4894-B599-F010546AEED7}" srcOrd="4" destOrd="0" parTransId="{0C17A8E3-55EA-4D77-AEA5-6E5AABCC98BA}" sibTransId="{C5CEB6E9-B255-4E7C-A517-50EC53E33CC7}"/>
    <dgm:cxn modelId="{B2F4A551-38DA-4E1C-B987-915C4C24E942}" type="presOf" srcId="{3F636393-F996-4F7F-A08E-25F30454E90C}" destId="{39F262B4-3D28-46BF-B0FA-D16F445A0198}" srcOrd="0" destOrd="0" presId="urn:microsoft.com/office/officeart/2005/8/layout/default"/>
    <dgm:cxn modelId="{AB9EDB5D-2FA2-4594-B3BC-6D7F5B92DAF2}" type="presOf" srcId="{857C39E4-9A25-455A-A247-50823B93BE88}" destId="{F46BAA3B-08A1-4C71-B38A-B9083F13FEF6}" srcOrd="0" destOrd="0" presId="urn:microsoft.com/office/officeart/2005/8/layout/default"/>
    <dgm:cxn modelId="{B7A2DB5F-0D39-47BC-9B73-BC3AA4F10909}" srcId="{8124302A-624A-4FBC-81D8-002C0DD6E94F}" destId="{50A4AF96-9775-47F7-8911-E45715FF0736}" srcOrd="1" destOrd="0" parTransId="{FC1E1573-A0CD-4171-8EB4-1FBBD158DA13}" sibTransId="{EF6F9113-6818-49F8-A033-0762F34630CF}"/>
    <dgm:cxn modelId="{DF44DF82-421C-46EF-9714-31151EB7346D}" type="presOf" srcId="{F7FE42E7-AF33-4F0C-9CB0-5FBD879B5D36}" destId="{DA8DB013-A708-4B89-B256-40B0C752BA55}" srcOrd="0" destOrd="0" presId="urn:microsoft.com/office/officeart/2005/8/layout/default"/>
    <dgm:cxn modelId="{14D4308E-AB88-4BB6-9841-DE05A417A39C}" srcId="{8124302A-624A-4FBC-81D8-002C0DD6E94F}" destId="{C07A5692-F6EE-48CC-8A49-9E5172C61ED1}" srcOrd="6" destOrd="0" parTransId="{6357B32E-BE59-4AB3-95D8-A03AD37743AD}" sibTransId="{A2C8151F-892D-4305-8FF4-68C63C7F19B3}"/>
    <dgm:cxn modelId="{911B778E-94C6-4ADB-A14D-581CD0E483DB}" srcId="{8124302A-624A-4FBC-81D8-002C0DD6E94F}" destId="{F7FE42E7-AF33-4F0C-9CB0-5FBD879B5D36}" srcOrd="7" destOrd="0" parTransId="{5A417995-70A8-4634-9A3D-A72DB60A3D8C}" sibTransId="{2EEFF7D2-942E-47D8-9E63-84B47C3CA88D}"/>
    <dgm:cxn modelId="{6A923F96-9576-4315-8249-0AECBEB3A636}" srcId="{8124302A-624A-4FBC-81D8-002C0DD6E94F}" destId="{857C39E4-9A25-455A-A247-50823B93BE88}" srcOrd="3" destOrd="0" parTransId="{BD5E4233-C25F-48D1-9D8B-078B493FC825}" sibTransId="{D454FAF7-32DA-4302-85DE-36138737D5DE}"/>
    <dgm:cxn modelId="{50D352A9-F9F6-4AD4-AF11-C9A52DEF70BA}" srcId="{8124302A-624A-4FBC-81D8-002C0DD6E94F}" destId="{AEEEBFAB-1FDA-4426-9737-0C9DAE1F1377}" srcOrd="5" destOrd="0" parTransId="{CC2C83A2-CD30-44F7-99A4-2B292C41A70D}" sibTransId="{A72A09A3-15D6-4A55-9D38-F9762EED2720}"/>
    <dgm:cxn modelId="{0521D4AB-76DB-4808-8C0A-63EF30941899}" srcId="{8124302A-624A-4FBC-81D8-002C0DD6E94F}" destId="{DA0D8D42-FCC4-48AA-BFEF-663A9A821CEC}" srcOrd="8" destOrd="0" parTransId="{1D53B8AF-FA12-4B9E-A1DA-2EECC66A9C56}" sibTransId="{309E639B-4EA9-469F-ABBC-2CE6AD42F562}"/>
    <dgm:cxn modelId="{023408B9-B955-4D3B-9B3B-BBB5047BDACF}" type="presOf" srcId="{81E375AD-C9A4-4894-B599-F010546AEED7}" destId="{E09804D5-AB57-44E9-963B-10EB1EAB7DEA}" srcOrd="0" destOrd="0" presId="urn:microsoft.com/office/officeart/2005/8/layout/default"/>
    <dgm:cxn modelId="{80F750C4-6EF0-400D-9686-0F9E3384FC34}" type="presOf" srcId="{DA0D8D42-FCC4-48AA-BFEF-663A9A821CEC}" destId="{975013F3-3797-4B74-8545-64606243EB39}" srcOrd="0" destOrd="0" presId="urn:microsoft.com/office/officeart/2005/8/layout/default"/>
    <dgm:cxn modelId="{A389F5CF-2EAD-4D0E-930C-88220DD31A0F}" srcId="{8124302A-624A-4FBC-81D8-002C0DD6E94F}" destId="{3F636393-F996-4F7F-A08E-25F30454E90C}" srcOrd="0" destOrd="0" parTransId="{38473C11-1BC7-44AA-A844-00A78DAFD9B2}" sibTransId="{C7C82293-41BF-49DF-B702-AE50FC4907F1}"/>
    <dgm:cxn modelId="{EC7FA1E9-7659-41FC-B36B-515A8A729EF9}" type="presOf" srcId="{50A4AF96-9775-47F7-8911-E45715FF0736}" destId="{3752DCB9-0547-49A5-AC4A-7BD176CAD38A}" srcOrd="0" destOrd="0" presId="urn:microsoft.com/office/officeart/2005/8/layout/default"/>
    <dgm:cxn modelId="{EE6D26EC-37A7-4575-BCC0-E0A3C5B906E2}" type="presOf" srcId="{8124302A-624A-4FBC-81D8-002C0DD6E94F}" destId="{EC0B2EBF-1264-4E06-8357-C45EB0E33024}" srcOrd="0" destOrd="0" presId="urn:microsoft.com/office/officeart/2005/8/layout/default"/>
    <dgm:cxn modelId="{3FF83BEE-9888-4ED5-8C0B-DA33A18F7E2E}" type="presParOf" srcId="{EC0B2EBF-1264-4E06-8357-C45EB0E33024}" destId="{39F262B4-3D28-46BF-B0FA-D16F445A0198}" srcOrd="0" destOrd="0" presId="urn:microsoft.com/office/officeart/2005/8/layout/default"/>
    <dgm:cxn modelId="{1B42A092-BC31-4AEF-A368-F63C421D1486}" type="presParOf" srcId="{EC0B2EBF-1264-4E06-8357-C45EB0E33024}" destId="{4C06B267-866A-448B-8F3A-F2FDB115A127}" srcOrd="1" destOrd="0" presId="urn:microsoft.com/office/officeart/2005/8/layout/default"/>
    <dgm:cxn modelId="{3281B926-F606-4D31-A810-5AD9A16988C9}" type="presParOf" srcId="{EC0B2EBF-1264-4E06-8357-C45EB0E33024}" destId="{3752DCB9-0547-49A5-AC4A-7BD176CAD38A}" srcOrd="2" destOrd="0" presId="urn:microsoft.com/office/officeart/2005/8/layout/default"/>
    <dgm:cxn modelId="{DB35D46B-8A2A-4505-B15A-77D23AE01BAF}" type="presParOf" srcId="{EC0B2EBF-1264-4E06-8357-C45EB0E33024}" destId="{D0F90FDB-C9FD-4781-ADAA-9A4EED9B34C4}" srcOrd="3" destOrd="0" presId="urn:microsoft.com/office/officeart/2005/8/layout/default"/>
    <dgm:cxn modelId="{13691DCF-D698-489A-8CE2-CB6F54989E94}" type="presParOf" srcId="{EC0B2EBF-1264-4E06-8357-C45EB0E33024}" destId="{BE8BB9CC-B8BE-44BC-9DB9-AD839F3FB28A}" srcOrd="4" destOrd="0" presId="urn:microsoft.com/office/officeart/2005/8/layout/default"/>
    <dgm:cxn modelId="{DE083110-71FD-4B24-AF31-20398AE34F82}" type="presParOf" srcId="{EC0B2EBF-1264-4E06-8357-C45EB0E33024}" destId="{C1C589F7-08D3-4E12-A987-50CDA5295A6D}" srcOrd="5" destOrd="0" presId="urn:microsoft.com/office/officeart/2005/8/layout/default"/>
    <dgm:cxn modelId="{CD9E9A6C-8B0D-459B-8573-DAA34756F938}" type="presParOf" srcId="{EC0B2EBF-1264-4E06-8357-C45EB0E33024}" destId="{F46BAA3B-08A1-4C71-B38A-B9083F13FEF6}" srcOrd="6" destOrd="0" presId="urn:microsoft.com/office/officeart/2005/8/layout/default"/>
    <dgm:cxn modelId="{157E6A99-8402-417A-AD9A-9C3C3D0E300C}" type="presParOf" srcId="{EC0B2EBF-1264-4E06-8357-C45EB0E33024}" destId="{B1369164-30F2-4769-B037-640A7AA64D52}" srcOrd="7" destOrd="0" presId="urn:microsoft.com/office/officeart/2005/8/layout/default"/>
    <dgm:cxn modelId="{0ECBDD21-78FA-4367-8559-F19122F05789}" type="presParOf" srcId="{EC0B2EBF-1264-4E06-8357-C45EB0E33024}" destId="{E09804D5-AB57-44E9-963B-10EB1EAB7DEA}" srcOrd="8" destOrd="0" presId="urn:microsoft.com/office/officeart/2005/8/layout/default"/>
    <dgm:cxn modelId="{73D05892-09F2-4953-BA8F-7878F6BDC996}" type="presParOf" srcId="{EC0B2EBF-1264-4E06-8357-C45EB0E33024}" destId="{8FA0C91F-52A0-4798-92B1-7BBEA72A4DED}" srcOrd="9" destOrd="0" presId="urn:microsoft.com/office/officeart/2005/8/layout/default"/>
    <dgm:cxn modelId="{C66E9393-09A6-401F-8B9C-43E6B62AE834}" type="presParOf" srcId="{EC0B2EBF-1264-4E06-8357-C45EB0E33024}" destId="{A1E6F80E-79AD-44BE-B513-592B221A6356}" srcOrd="10" destOrd="0" presId="urn:microsoft.com/office/officeart/2005/8/layout/default"/>
    <dgm:cxn modelId="{91E78D99-A152-4F3F-B43F-D4D905EC756B}" type="presParOf" srcId="{EC0B2EBF-1264-4E06-8357-C45EB0E33024}" destId="{09216E1A-5265-4C09-A152-C7CF1743CF46}" srcOrd="11" destOrd="0" presId="urn:microsoft.com/office/officeart/2005/8/layout/default"/>
    <dgm:cxn modelId="{E93D88C7-DA9A-4760-A171-C21A8A4A42A4}" type="presParOf" srcId="{EC0B2EBF-1264-4E06-8357-C45EB0E33024}" destId="{B4F5AAB1-6542-4436-8DD9-8EE079F7DE3B}" srcOrd="12" destOrd="0" presId="urn:microsoft.com/office/officeart/2005/8/layout/default"/>
    <dgm:cxn modelId="{5FFE418B-0C74-4A8F-9D6D-CBACC061F347}" type="presParOf" srcId="{EC0B2EBF-1264-4E06-8357-C45EB0E33024}" destId="{572388F5-DE07-481C-B086-6A1AFB6545A9}" srcOrd="13" destOrd="0" presId="urn:microsoft.com/office/officeart/2005/8/layout/default"/>
    <dgm:cxn modelId="{D8F4F60E-9089-4AE5-91D6-E4284AE2D78F}" type="presParOf" srcId="{EC0B2EBF-1264-4E06-8357-C45EB0E33024}" destId="{DA8DB013-A708-4B89-B256-40B0C752BA55}" srcOrd="14" destOrd="0" presId="urn:microsoft.com/office/officeart/2005/8/layout/default"/>
    <dgm:cxn modelId="{A5B8DAD8-E079-4B20-9C07-BF5F7B8E04BD}" type="presParOf" srcId="{EC0B2EBF-1264-4E06-8357-C45EB0E33024}" destId="{611EE661-B938-4589-9B5C-AEE676348D8B}" srcOrd="15" destOrd="0" presId="urn:microsoft.com/office/officeart/2005/8/layout/default"/>
    <dgm:cxn modelId="{EC2F05D4-7555-4B1E-80BC-3D2717863DE5}" type="presParOf" srcId="{EC0B2EBF-1264-4E06-8357-C45EB0E33024}" destId="{975013F3-3797-4B74-8545-64606243EB3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47301-563E-4CC9-ACE3-C670A917C529}">
      <dsp:nvSpPr>
        <dsp:cNvPr id="0" name=""/>
        <dsp:cNvSpPr/>
      </dsp:nvSpPr>
      <dsp:spPr>
        <a:xfrm>
          <a:off x="277583" y="132393"/>
          <a:ext cx="1369591" cy="13695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3702D-27DA-434D-B3C6-BEEEC6BE2ED0}">
      <dsp:nvSpPr>
        <dsp:cNvPr id="0" name=""/>
        <dsp:cNvSpPr/>
      </dsp:nvSpPr>
      <dsp:spPr>
        <a:xfrm>
          <a:off x="565198" y="420007"/>
          <a:ext cx="794363" cy="7943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087BF-7065-4374-8DFB-226B9D6F9D79}">
      <dsp:nvSpPr>
        <dsp:cNvPr id="0" name=""/>
        <dsp:cNvSpPr/>
      </dsp:nvSpPr>
      <dsp:spPr>
        <a:xfrm>
          <a:off x="1940659" y="132393"/>
          <a:ext cx="3228323" cy="1369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Clinical Experience</a:t>
          </a:r>
          <a:endParaRPr lang="en-US" sz="2400" kern="1200" dirty="0"/>
        </a:p>
      </dsp:txBody>
      <dsp:txXfrm>
        <a:off x="1940659" y="132393"/>
        <a:ext cx="3228323" cy="1369591"/>
      </dsp:txXfrm>
    </dsp:sp>
    <dsp:sp modelId="{2799729C-38F5-488E-B055-8026B2167602}">
      <dsp:nvSpPr>
        <dsp:cNvPr id="0" name=""/>
        <dsp:cNvSpPr/>
      </dsp:nvSpPr>
      <dsp:spPr>
        <a:xfrm>
          <a:off x="5731493" y="132393"/>
          <a:ext cx="1369591" cy="13695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86659-E1B8-4ED8-8284-B3F48BC1B02C}">
      <dsp:nvSpPr>
        <dsp:cNvPr id="0" name=""/>
        <dsp:cNvSpPr/>
      </dsp:nvSpPr>
      <dsp:spPr>
        <a:xfrm>
          <a:off x="6019108" y="420007"/>
          <a:ext cx="794363" cy="7943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BE51F-FE21-4CF4-B51E-55FEC700DAE3}">
      <dsp:nvSpPr>
        <dsp:cNvPr id="0" name=""/>
        <dsp:cNvSpPr/>
      </dsp:nvSpPr>
      <dsp:spPr>
        <a:xfrm>
          <a:off x="7394569" y="132393"/>
          <a:ext cx="3228323" cy="1369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Research Experience</a:t>
          </a:r>
          <a:endParaRPr lang="en-US" sz="2400" kern="1200" dirty="0"/>
        </a:p>
      </dsp:txBody>
      <dsp:txXfrm>
        <a:off x="7394569" y="132393"/>
        <a:ext cx="3228323" cy="1369591"/>
      </dsp:txXfrm>
    </dsp:sp>
    <dsp:sp modelId="{34D45F40-C8E8-4FDF-A645-E9CE758CF8F8}">
      <dsp:nvSpPr>
        <dsp:cNvPr id="0" name=""/>
        <dsp:cNvSpPr/>
      </dsp:nvSpPr>
      <dsp:spPr>
        <a:xfrm>
          <a:off x="277583" y="2117256"/>
          <a:ext cx="1369591" cy="13695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1E3F7-028B-4B50-8B2B-C23E758E4F2B}">
      <dsp:nvSpPr>
        <dsp:cNvPr id="0" name=""/>
        <dsp:cNvSpPr/>
      </dsp:nvSpPr>
      <dsp:spPr>
        <a:xfrm>
          <a:off x="565198" y="2404870"/>
          <a:ext cx="794363" cy="7943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0F444-F9FF-40DC-81D2-D07939F5B8F6}">
      <dsp:nvSpPr>
        <dsp:cNvPr id="0" name=""/>
        <dsp:cNvSpPr/>
      </dsp:nvSpPr>
      <dsp:spPr>
        <a:xfrm>
          <a:off x="1940659" y="2117256"/>
          <a:ext cx="3228323" cy="1369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Evaluative Experience (CCC)</a:t>
          </a:r>
          <a:endParaRPr lang="en-US" sz="2400" kern="1200" dirty="0"/>
        </a:p>
      </dsp:txBody>
      <dsp:txXfrm>
        <a:off x="1940659" y="2117256"/>
        <a:ext cx="3228323" cy="1369591"/>
      </dsp:txXfrm>
    </dsp:sp>
    <dsp:sp modelId="{224D730E-E1AC-457E-8EE2-04869582DBB7}">
      <dsp:nvSpPr>
        <dsp:cNvPr id="0" name=""/>
        <dsp:cNvSpPr/>
      </dsp:nvSpPr>
      <dsp:spPr>
        <a:xfrm>
          <a:off x="5731493" y="2117256"/>
          <a:ext cx="1369591" cy="13695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532BB-B51B-432A-A8DA-9E28D2F891DC}">
      <dsp:nvSpPr>
        <dsp:cNvPr id="0" name=""/>
        <dsp:cNvSpPr/>
      </dsp:nvSpPr>
      <dsp:spPr>
        <a:xfrm>
          <a:off x="6019108" y="2404870"/>
          <a:ext cx="794363" cy="7943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58F5D-6A45-47DC-8690-ABD5894F0D5A}">
      <dsp:nvSpPr>
        <dsp:cNvPr id="0" name=""/>
        <dsp:cNvSpPr/>
      </dsp:nvSpPr>
      <dsp:spPr>
        <a:xfrm>
          <a:off x="7394569" y="2117256"/>
          <a:ext cx="3228323" cy="1369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Mentoring/ Professionalism/ Wellness</a:t>
          </a:r>
          <a:endParaRPr lang="en-US" sz="2400" kern="1200" dirty="0"/>
        </a:p>
      </dsp:txBody>
      <dsp:txXfrm>
        <a:off x="7394569" y="2117256"/>
        <a:ext cx="3228323" cy="1369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5EBA6-1FF3-4CB4-9BCE-8B6F1A82398F}">
      <dsp:nvSpPr>
        <dsp:cNvPr id="0" name=""/>
        <dsp:cNvSpPr/>
      </dsp:nvSpPr>
      <dsp:spPr>
        <a:xfrm>
          <a:off x="0" y="92528"/>
          <a:ext cx="6776221" cy="684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Peer Mentoring House System</a:t>
          </a:r>
          <a:endParaRPr lang="en-US" sz="1800" b="1" kern="1200" dirty="0"/>
        </a:p>
      </dsp:txBody>
      <dsp:txXfrm>
        <a:off x="33412" y="125940"/>
        <a:ext cx="6709397" cy="617626"/>
      </dsp:txXfrm>
    </dsp:sp>
    <dsp:sp modelId="{6944B427-8E09-47B5-BE62-20FDE784C5AC}">
      <dsp:nvSpPr>
        <dsp:cNvPr id="0" name=""/>
        <dsp:cNvSpPr/>
      </dsp:nvSpPr>
      <dsp:spPr>
        <a:xfrm>
          <a:off x="0" y="776978"/>
          <a:ext cx="6776221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45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i="0" kern="1200" baseline="0" dirty="0"/>
            <a:t>Formal peer to peer mentorship program with three fellows per house (1</a:t>
          </a:r>
          <a:r>
            <a:rPr lang="en-US" sz="1400" b="1" i="0" kern="1200" baseline="30000" dirty="0"/>
            <a:t>st</a:t>
          </a:r>
          <a:r>
            <a:rPr lang="en-US" sz="1400" b="1" i="0" kern="1200" baseline="0" dirty="0"/>
            <a:t>,2</a:t>
          </a:r>
          <a:r>
            <a:rPr lang="en-US" sz="1400" b="1" i="0" kern="1200" baseline="30000" dirty="0"/>
            <a:t>nd</a:t>
          </a:r>
          <a:r>
            <a:rPr lang="en-US" sz="1400" b="1" i="0" kern="1200" baseline="0" dirty="0"/>
            <a:t>,3</a:t>
          </a:r>
          <a:r>
            <a:rPr lang="en-US" sz="1400" b="1" i="0" kern="1200" baseline="30000" dirty="0"/>
            <a:t>rd</a:t>
          </a:r>
          <a:r>
            <a:rPr lang="en-US" sz="1400" b="1" i="0" kern="1200" baseline="0" dirty="0"/>
            <a:t> year fellows)- training how to go from a peer mentee to a peer mentor. Now in year 7. 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i="0" kern="1200" baseline="0" dirty="0"/>
            <a:t>Clinical rotation check-ins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i="0" kern="1200" baseline="0" dirty="0"/>
            <a:t>Preparation of complex patient management conferences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i="0" kern="1200" baseline="0" dirty="0"/>
            <a:t>Buddy call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i="0" kern="1200" baseline="0" dirty="0"/>
            <a:t>Preparation for jobs, interviews, personal statement writing 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i="0" kern="1200" baseline="0" dirty="0"/>
            <a:t>Social events (wellness)</a:t>
          </a:r>
          <a:endParaRPr lang="en-US" sz="1400" b="1" kern="1200" dirty="0"/>
        </a:p>
      </dsp:txBody>
      <dsp:txXfrm>
        <a:off x="0" y="776978"/>
        <a:ext cx="6776221" cy="1564920"/>
      </dsp:txXfrm>
    </dsp:sp>
    <dsp:sp modelId="{92E16497-C274-4457-991E-8988679ABD11}">
      <dsp:nvSpPr>
        <dsp:cNvPr id="0" name=""/>
        <dsp:cNvSpPr/>
      </dsp:nvSpPr>
      <dsp:spPr>
        <a:xfrm>
          <a:off x="0" y="2341898"/>
          <a:ext cx="6776221" cy="684450"/>
        </a:xfrm>
        <a:prstGeom prst="roundRect">
          <a:avLst/>
        </a:prstGeom>
        <a:solidFill>
          <a:schemeClr val="accent2">
            <a:hueOff val="1491936"/>
            <a:satOff val="-10410"/>
            <a:lumOff val="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Professionalism (everything you might need to know about being a pediatric cardiologist that is not a clinical didactic lecture)</a:t>
          </a:r>
        </a:p>
      </dsp:txBody>
      <dsp:txXfrm>
        <a:off x="33412" y="2375310"/>
        <a:ext cx="6709397" cy="617626"/>
      </dsp:txXfrm>
    </dsp:sp>
    <dsp:sp modelId="{6311BF97-A650-4291-BA53-CF353CE13E21}">
      <dsp:nvSpPr>
        <dsp:cNvPr id="0" name=""/>
        <dsp:cNvSpPr/>
      </dsp:nvSpPr>
      <dsp:spPr>
        <a:xfrm>
          <a:off x="0" y="3026348"/>
          <a:ext cx="6776221" cy="2531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45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kern="1200" dirty="0"/>
            <a:t>Friday lunch lecture series where we met on the first, second and third Fridays of the month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kern="1200" dirty="0"/>
            <a:t>First Friday: Working lunch- problems or concerns about their day-to-day life are brought up, and new ideas are born and implemented, review leadership position projects, review fellowship QI projects</a:t>
          </a:r>
        </a:p>
        <a:p>
          <a:pPr marL="342900" lvl="3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kern="1200" dirty="0"/>
            <a:t>Leadership roles in administration, research, education, QI, admissions, fellows' website- (second- and third-year fellows)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kern="1200" dirty="0"/>
            <a:t>Second Friday: </a:t>
          </a:r>
          <a:r>
            <a:rPr lang="en-US" sz="1400" b="1" kern="1200" dirty="0">
              <a:hlinkClick xmlns:r="http://schemas.openxmlformats.org/officeDocument/2006/relationships" r:id="rId1"/>
            </a:rPr>
            <a:t>www.azygos.com</a:t>
          </a:r>
          <a:r>
            <a:rPr lang="en-US" sz="1400" b="1" kern="1200" dirty="0"/>
            <a:t> (4-5 fellows do a 5-minute presentation on an article they read)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kern="1200" dirty="0">
              <a:solidFill>
                <a:srgbClr val="FF0000"/>
              </a:solidFill>
            </a:rPr>
            <a:t>Third Friday: Lecture series – topics that can be useful for their professional  and personal lives</a:t>
          </a:r>
        </a:p>
      </dsp:txBody>
      <dsp:txXfrm>
        <a:off x="0" y="3026348"/>
        <a:ext cx="6776221" cy="2531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F6B6E-47A6-480E-82BC-6722FA012414}">
      <dsp:nvSpPr>
        <dsp:cNvPr id="0" name=""/>
        <dsp:cNvSpPr/>
      </dsp:nvSpPr>
      <dsp:spPr>
        <a:xfrm>
          <a:off x="3725" y="498423"/>
          <a:ext cx="2017226" cy="12103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Resume And Personal Statement Writing</a:t>
          </a:r>
        </a:p>
      </dsp:txBody>
      <dsp:txXfrm>
        <a:off x="3725" y="498423"/>
        <a:ext cx="2017226" cy="1210336"/>
      </dsp:txXfrm>
    </dsp:sp>
    <dsp:sp modelId="{067068D9-AF6D-4C68-9FC7-20D27BAFFDB0}">
      <dsp:nvSpPr>
        <dsp:cNvPr id="0" name=""/>
        <dsp:cNvSpPr/>
      </dsp:nvSpPr>
      <dsp:spPr>
        <a:xfrm>
          <a:off x="2222675" y="498423"/>
          <a:ext cx="2017226" cy="1210336"/>
        </a:xfrm>
        <a:prstGeom prst="rect">
          <a:avLst/>
        </a:prstGeom>
        <a:solidFill>
          <a:schemeClr val="accent2">
            <a:hueOff val="186492"/>
            <a:satOff val="-1301"/>
            <a:lumOff val="3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How to Give Bad News</a:t>
          </a:r>
        </a:p>
      </dsp:txBody>
      <dsp:txXfrm>
        <a:off x="2222675" y="498423"/>
        <a:ext cx="2017226" cy="1210336"/>
      </dsp:txXfrm>
    </dsp:sp>
    <dsp:sp modelId="{61B824CF-ADEA-4F44-859A-EF517D07C05E}">
      <dsp:nvSpPr>
        <dsp:cNvPr id="0" name=""/>
        <dsp:cNvSpPr/>
      </dsp:nvSpPr>
      <dsp:spPr>
        <a:xfrm>
          <a:off x="4441625" y="498423"/>
          <a:ext cx="2017226" cy="1210336"/>
        </a:xfrm>
        <a:prstGeom prst="rect">
          <a:avLst/>
        </a:prstGeom>
        <a:solidFill>
          <a:schemeClr val="accent2">
            <a:hueOff val="372984"/>
            <a:satOff val="-2603"/>
            <a:lumOff val="6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How to Give and Receive Feedback </a:t>
          </a:r>
        </a:p>
      </dsp:txBody>
      <dsp:txXfrm>
        <a:off x="4441625" y="498423"/>
        <a:ext cx="2017226" cy="1210336"/>
      </dsp:txXfrm>
    </dsp:sp>
    <dsp:sp modelId="{D1BBB823-3EB4-4837-B84E-6CB36227615F}">
      <dsp:nvSpPr>
        <dsp:cNvPr id="0" name=""/>
        <dsp:cNvSpPr/>
      </dsp:nvSpPr>
      <dsp:spPr>
        <a:xfrm>
          <a:off x="6660574" y="498423"/>
          <a:ext cx="2017226" cy="1210336"/>
        </a:xfrm>
        <a:prstGeom prst="rect">
          <a:avLst/>
        </a:prstGeom>
        <a:solidFill>
          <a:schemeClr val="accent2">
            <a:hueOff val="559476"/>
            <a:satOff val="-3904"/>
            <a:lumOff val="9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The Art of Presenting</a:t>
          </a:r>
        </a:p>
      </dsp:txBody>
      <dsp:txXfrm>
        <a:off x="6660574" y="498423"/>
        <a:ext cx="2017226" cy="1210336"/>
      </dsp:txXfrm>
    </dsp:sp>
    <dsp:sp modelId="{02D15E4F-B1BF-41A3-8188-5590BFEE9835}">
      <dsp:nvSpPr>
        <dsp:cNvPr id="0" name=""/>
        <dsp:cNvSpPr/>
      </dsp:nvSpPr>
      <dsp:spPr>
        <a:xfrm>
          <a:off x="8879524" y="498423"/>
          <a:ext cx="2017226" cy="1210336"/>
        </a:xfrm>
        <a:prstGeom prst="rect">
          <a:avLst/>
        </a:prstGeom>
        <a:solidFill>
          <a:schemeClr val="accent2">
            <a:hueOff val="745968"/>
            <a:satOff val="-5205"/>
            <a:lumOff val="1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Professional Resiliency</a:t>
          </a:r>
        </a:p>
      </dsp:txBody>
      <dsp:txXfrm>
        <a:off x="8879524" y="498423"/>
        <a:ext cx="2017226" cy="1210336"/>
      </dsp:txXfrm>
    </dsp:sp>
    <dsp:sp modelId="{77AAFA46-9508-4D84-8420-A8B3AA427A5D}">
      <dsp:nvSpPr>
        <dsp:cNvPr id="0" name=""/>
        <dsp:cNvSpPr/>
      </dsp:nvSpPr>
      <dsp:spPr>
        <a:xfrm>
          <a:off x="1113200" y="1910482"/>
          <a:ext cx="2017226" cy="1210336"/>
        </a:xfrm>
        <a:prstGeom prst="rect">
          <a:avLst/>
        </a:prstGeom>
        <a:solidFill>
          <a:schemeClr val="accent2">
            <a:hueOff val="932460"/>
            <a:satOff val="-6506"/>
            <a:lumOff val="15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Parent as Professor Rounds</a:t>
          </a:r>
        </a:p>
      </dsp:txBody>
      <dsp:txXfrm>
        <a:off x="1113200" y="1910482"/>
        <a:ext cx="2017226" cy="1210336"/>
      </dsp:txXfrm>
    </dsp:sp>
    <dsp:sp modelId="{B3035147-1783-41A7-AF52-D8EB3BCF32B8}">
      <dsp:nvSpPr>
        <dsp:cNvPr id="0" name=""/>
        <dsp:cNvSpPr/>
      </dsp:nvSpPr>
      <dsp:spPr>
        <a:xfrm>
          <a:off x="3332150" y="1910482"/>
          <a:ext cx="2017226" cy="1210336"/>
        </a:xfrm>
        <a:prstGeom prst="rect">
          <a:avLst/>
        </a:prstGeom>
        <a:solidFill>
          <a:schemeClr val="accent2">
            <a:hueOff val="1118952"/>
            <a:satOff val="-7808"/>
            <a:lumOff val="19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How Surgeons Counsel Parents pre -op</a:t>
          </a:r>
        </a:p>
      </dsp:txBody>
      <dsp:txXfrm>
        <a:off x="3332150" y="1910482"/>
        <a:ext cx="2017226" cy="1210336"/>
      </dsp:txXfrm>
    </dsp:sp>
    <dsp:sp modelId="{D115CACD-2024-4950-B3A5-77B8417D7BD9}">
      <dsp:nvSpPr>
        <dsp:cNvPr id="0" name=""/>
        <dsp:cNvSpPr/>
      </dsp:nvSpPr>
      <dsp:spPr>
        <a:xfrm>
          <a:off x="5551099" y="1910482"/>
          <a:ext cx="2017226" cy="1210336"/>
        </a:xfrm>
        <a:prstGeom prst="rect">
          <a:avLst/>
        </a:prstGeom>
        <a:solidFill>
          <a:schemeClr val="accent2">
            <a:hueOff val="1305444"/>
            <a:satOff val="-9109"/>
            <a:lumOff val="22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Telemedicine in your practice</a:t>
          </a:r>
        </a:p>
      </dsp:txBody>
      <dsp:txXfrm>
        <a:off x="5551099" y="1910482"/>
        <a:ext cx="2017226" cy="1210336"/>
      </dsp:txXfrm>
    </dsp:sp>
    <dsp:sp modelId="{8A67AC08-B72C-42C8-8C1F-775A2865A93B}">
      <dsp:nvSpPr>
        <dsp:cNvPr id="0" name=""/>
        <dsp:cNvSpPr/>
      </dsp:nvSpPr>
      <dsp:spPr>
        <a:xfrm>
          <a:off x="7770049" y="1910482"/>
          <a:ext cx="2017226" cy="1210336"/>
        </a:xfrm>
        <a:prstGeom prst="rect">
          <a:avLst/>
        </a:prstGeom>
        <a:solidFill>
          <a:schemeClr val="accent2">
            <a:hueOff val="1491936"/>
            <a:satOff val="-10410"/>
            <a:lumOff val="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Billing and Coding</a:t>
          </a:r>
        </a:p>
      </dsp:txBody>
      <dsp:txXfrm>
        <a:off x="7770049" y="1910482"/>
        <a:ext cx="2017226" cy="12103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262B4-3D28-46BF-B0FA-D16F445A0198}">
      <dsp:nvSpPr>
        <dsp:cNvPr id="0" name=""/>
        <dsp:cNvSpPr/>
      </dsp:nvSpPr>
      <dsp:spPr>
        <a:xfrm>
          <a:off x="3725" y="498423"/>
          <a:ext cx="2017226" cy="12103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Stress management 1 and 2 ( arts and crafts led by head of mental health at medical school)</a:t>
          </a:r>
        </a:p>
      </dsp:txBody>
      <dsp:txXfrm>
        <a:off x="3725" y="498423"/>
        <a:ext cx="2017226" cy="1210336"/>
      </dsp:txXfrm>
    </dsp:sp>
    <dsp:sp modelId="{3752DCB9-0547-49A5-AC4A-7BD176CAD38A}">
      <dsp:nvSpPr>
        <dsp:cNvPr id="0" name=""/>
        <dsp:cNvSpPr/>
      </dsp:nvSpPr>
      <dsp:spPr>
        <a:xfrm>
          <a:off x="2222675" y="498423"/>
          <a:ext cx="2017226" cy="1210336"/>
        </a:xfrm>
        <a:prstGeom prst="rect">
          <a:avLst/>
        </a:prstGeom>
        <a:solidFill>
          <a:schemeClr val="accent2">
            <a:hueOff val="186492"/>
            <a:satOff val="-1301"/>
            <a:lumOff val="3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Racism and Health Inequality ( fellow committee)</a:t>
          </a:r>
        </a:p>
      </dsp:txBody>
      <dsp:txXfrm>
        <a:off x="2222675" y="498423"/>
        <a:ext cx="2017226" cy="1210336"/>
      </dsp:txXfrm>
    </dsp:sp>
    <dsp:sp modelId="{BE8BB9CC-B8BE-44BC-9DB9-AD839F3FB28A}">
      <dsp:nvSpPr>
        <dsp:cNvPr id="0" name=""/>
        <dsp:cNvSpPr/>
      </dsp:nvSpPr>
      <dsp:spPr>
        <a:xfrm>
          <a:off x="4441625" y="498423"/>
          <a:ext cx="2017226" cy="1210336"/>
        </a:xfrm>
        <a:prstGeom prst="rect">
          <a:avLst/>
        </a:prstGeom>
        <a:solidFill>
          <a:schemeClr val="accent2">
            <a:hueOff val="372984"/>
            <a:satOff val="-2603"/>
            <a:lumOff val="6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Narrative Medicine Writing</a:t>
          </a:r>
        </a:p>
      </dsp:txBody>
      <dsp:txXfrm>
        <a:off x="4441625" y="498423"/>
        <a:ext cx="2017226" cy="1210336"/>
      </dsp:txXfrm>
    </dsp:sp>
    <dsp:sp modelId="{F46BAA3B-08A1-4C71-B38A-B9083F13FEF6}">
      <dsp:nvSpPr>
        <dsp:cNvPr id="0" name=""/>
        <dsp:cNvSpPr/>
      </dsp:nvSpPr>
      <dsp:spPr>
        <a:xfrm>
          <a:off x="6660574" y="498423"/>
          <a:ext cx="2017226" cy="1210336"/>
        </a:xfrm>
        <a:prstGeom prst="rect">
          <a:avLst/>
        </a:prstGeom>
        <a:solidFill>
          <a:schemeClr val="accent2">
            <a:hueOff val="559476"/>
            <a:satOff val="-3904"/>
            <a:lumOff val="9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Financial Literacy Parts 1 and 2: Taxes, budgets, loans, insurances</a:t>
          </a:r>
        </a:p>
      </dsp:txBody>
      <dsp:txXfrm>
        <a:off x="6660574" y="498423"/>
        <a:ext cx="2017226" cy="1210336"/>
      </dsp:txXfrm>
    </dsp:sp>
    <dsp:sp modelId="{E09804D5-AB57-44E9-963B-10EB1EAB7DEA}">
      <dsp:nvSpPr>
        <dsp:cNvPr id="0" name=""/>
        <dsp:cNvSpPr/>
      </dsp:nvSpPr>
      <dsp:spPr>
        <a:xfrm>
          <a:off x="8879524" y="498423"/>
          <a:ext cx="2017226" cy="1210336"/>
        </a:xfrm>
        <a:prstGeom prst="rect">
          <a:avLst/>
        </a:prstGeom>
        <a:solidFill>
          <a:schemeClr val="accent2">
            <a:hueOff val="745968"/>
            <a:satOff val="-5205"/>
            <a:lumOff val="1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Spirituality (understanding different faiths and how that affects your families)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8879524" y="498423"/>
        <a:ext cx="2017226" cy="1210336"/>
      </dsp:txXfrm>
    </dsp:sp>
    <dsp:sp modelId="{A1E6F80E-79AD-44BE-B513-592B221A6356}">
      <dsp:nvSpPr>
        <dsp:cNvPr id="0" name=""/>
        <dsp:cNvSpPr/>
      </dsp:nvSpPr>
      <dsp:spPr>
        <a:xfrm>
          <a:off x="1113200" y="1910482"/>
          <a:ext cx="2017226" cy="1210336"/>
        </a:xfrm>
        <a:prstGeom prst="rect">
          <a:avLst/>
        </a:prstGeom>
        <a:solidFill>
          <a:schemeClr val="accent2">
            <a:hueOff val="932460"/>
            <a:satOff val="-6506"/>
            <a:lumOff val="15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How to write a condolence Letter, and dealing with grief in a fellowship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1113200" y="1910482"/>
        <a:ext cx="2017226" cy="1210336"/>
      </dsp:txXfrm>
    </dsp:sp>
    <dsp:sp modelId="{B4F5AAB1-6542-4436-8DD9-8EE079F7DE3B}">
      <dsp:nvSpPr>
        <dsp:cNvPr id="0" name=""/>
        <dsp:cNvSpPr/>
      </dsp:nvSpPr>
      <dsp:spPr>
        <a:xfrm>
          <a:off x="3332150" y="1910482"/>
          <a:ext cx="2017226" cy="1210336"/>
        </a:xfrm>
        <a:prstGeom prst="rect">
          <a:avLst/>
        </a:prstGeom>
        <a:solidFill>
          <a:schemeClr val="accent2">
            <a:hueOff val="1118952"/>
            <a:satOff val="-7808"/>
            <a:lumOff val="19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Palliative Care  in Pediatric Cardiology</a:t>
          </a:r>
          <a:endParaRPr lang="en-US" sz="1600" kern="1200" dirty="0"/>
        </a:p>
      </dsp:txBody>
      <dsp:txXfrm>
        <a:off x="3332150" y="1910482"/>
        <a:ext cx="2017226" cy="1210336"/>
      </dsp:txXfrm>
    </dsp:sp>
    <dsp:sp modelId="{DA8DB013-A708-4B89-B256-40B0C752BA55}">
      <dsp:nvSpPr>
        <dsp:cNvPr id="0" name=""/>
        <dsp:cNvSpPr/>
      </dsp:nvSpPr>
      <dsp:spPr>
        <a:xfrm>
          <a:off x="5551099" y="1910482"/>
          <a:ext cx="2017226" cy="1210336"/>
        </a:xfrm>
        <a:prstGeom prst="rect">
          <a:avLst/>
        </a:prstGeom>
        <a:solidFill>
          <a:schemeClr val="accent2">
            <a:hueOff val="1305444"/>
            <a:satOff val="-9109"/>
            <a:lumOff val="22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Resolving conflict in team-based situations</a:t>
          </a:r>
          <a:endParaRPr lang="en-US" sz="1600" kern="1200" dirty="0"/>
        </a:p>
      </dsp:txBody>
      <dsp:txXfrm>
        <a:off x="5551099" y="1910482"/>
        <a:ext cx="2017226" cy="1210336"/>
      </dsp:txXfrm>
    </dsp:sp>
    <dsp:sp modelId="{975013F3-3797-4B74-8545-64606243EB39}">
      <dsp:nvSpPr>
        <dsp:cNvPr id="0" name=""/>
        <dsp:cNvSpPr/>
      </dsp:nvSpPr>
      <dsp:spPr>
        <a:xfrm>
          <a:off x="7770049" y="1910482"/>
          <a:ext cx="2017226" cy="1210336"/>
        </a:xfrm>
        <a:prstGeom prst="rect">
          <a:avLst/>
        </a:prstGeom>
        <a:solidFill>
          <a:schemeClr val="accent2">
            <a:hueOff val="1491936"/>
            <a:satOff val="-10410"/>
            <a:lumOff val="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How to Deal with Mistakes </a:t>
          </a:r>
          <a:endParaRPr lang="en-US" sz="1600" kern="1200" dirty="0"/>
        </a:p>
      </dsp:txBody>
      <dsp:txXfrm>
        <a:off x="7770049" y="1910482"/>
        <a:ext cx="2017226" cy="1210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B0D36-DBC7-433F-A172-A9F7D7FE145B}" type="datetimeFigureOut">
              <a:rPr lang="en-US" smtClean="0"/>
              <a:t>3/31/21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65E95-C4AA-4FA6-842A-9AF53C79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8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0BA5-1671-4F3B-A423-393E70245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F3594-E340-45B6-8F6C-1744931A6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BCAA9-0268-45BA-9011-5BDD7468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B01-51CA-4ADC-B121-8CC46F0A484E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714A2-E405-4DD8-BF4C-81A57642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3A2F2-10FA-44D7-9812-09822AE7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D823-B83C-4718-A944-D910368759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09698C-F49E-4B6B-8549-A4EF3264F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4742193"/>
            <a:ext cx="3600000" cy="1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1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C596-9854-4354-B036-367148E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1C7EF4-D0A8-4EC4-A3D8-0C92493AC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B124C-9A13-44C5-9978-CBFF6F64C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A3FFE-8DC6-4AE8-A1AD-DAD61FF95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B01-51CA-4ADC-B121-8CC46F0A484E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BDB70-9638-403E-A23F-6F3C77E3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F88C2-A795-416A-AA39-287B8FCD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D823-B83C-4718-A944-D91036875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5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F3FF-2862-402D-B6CA-D8109E71E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CD055-399E-4803-AA64-855B7DCC9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E75EF-8C11-4677-B797-A108F462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B01-51CA-4ADC-B121-8CC46F0A484E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CC6E8-6F00-4029-A37C-258B4965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23380-715F-4487-9CFB-2D2908BF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D823-B83C-4718-A944-D91036875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04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A72F08-5006-4A84-A797-0459DEFFC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7C0A4-D74A-49C3-93B0-2F289A31E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070D6-D1CF-4119-97F9-F64A606A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B01-51CA-4ADC-B121-8CC46F0A484E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12088-04D6-4B9B-86BA-36EB6F4A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662AC-C9B5-4718-9CC5-EAECEF38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D823-B83C-4718-A944-D91036875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98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3/31/21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8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3/31/21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2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3/31/21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84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3/31/21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41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3/31/21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20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3/31/21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67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3/31/21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1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BC754-3EE9-4D29-88DC-4A3B77C0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E22E0-9CB5-43A7-AB87-5BA547B48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FD52F-F605-425C-B5BC-FA2CADADB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B01-51CA-4ADC-B121-8CC46F0A484E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B3E58-1672-47D7-8CFE-6CDEFE97F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E236E-A8FB-4518-9BCF-74C34A4B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D823-B83C-4718-A944-D910368759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82E410-CAD6-4770-98B1-8AA011228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2" y="6019124"/>
            <a:ext cx="2015722" cy="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60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07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0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F2C5-ABA6-448A-89A1-22A888F9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95CA9-4C35-4B85-BB5A-CB28BFF6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AEF48-4C54-448C-8908-D3D41B50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B01-51CA-4ADC-B121-8CC46F0A484E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8C4FF-16A7-4558-94FD-98E612B5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78153-A226-4031-933D-B1B5E846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D823-B83C-4718-A944-D910368759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FE4B8-4B06-47A1-A913-7A6278EBC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2740" y="5920065"/>
            <a:ext cx="2283725" cy="9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7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E914-E281-4AC5-BE98-516EBDCA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A397-2B90-4F90-AABC-5A72C3C74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4008C-A308-47D1-ABB1-A09FD01A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B0D2B-739E-4EE7-8E4A-ED98EE4D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B01-51CA-4ADC-B121-8CC46F0A484E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00B1A-E2A6-40F1-A0B8-7DFE909A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A3222-74A9-4422-AF32-DAE28818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D823-B83C-4718-A944-D91036875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2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AF5A-7CE0-47F2-9A9B-13B4D8CB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430C7-4241-4870-BC0C-D2C9E0BAF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2E76D-5AEB-4961-9103-D2BDA5EB7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73E9D-FE9E-4E6E-B915-2CDD3CB88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20465-1723-4115-AEA6-BE35E7CE6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7E281-D7AF-4C2F-B1DE-15F3CB74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B01-51CA-4ADC-B121-8CC46F0A484E}" type="datetimeFigureOut">
              <a:rPr lang="en-US" smtClean="0"/>
              <a:t>3/31/21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1D39F3-7C6F-4322-A46B-5BEC3564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73D5A9-8C95-4B3E-A236-231EB2EB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D823-B83C-4718-A944-D91036875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4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66E2-8435-4E14-BEBF-6CD833A2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E338C6-753E-41DD-B1F7-898B73243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B01-51CA-4ADC-B121-8CC46F0A484E}" type="datetimeFigureOut">
              <a:rPr lang="en-US" smtClean="0"/>
              <a:t>3/31/21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BEDE6-74D1-459E-B8A5-0BB24767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BF30D-E3F0-4D4A-8B37-7E3187DB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D823-B83C-4718-A944-D91036875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76AE8D-D1B0-449A-91BC-CD81D594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B01-51CA-4ADC-B121-8CC46F0A484E}" type="datetimeFigureOut">
              <a:rPr lang="en-US" smtClean="0"/>
              <a:t>3/31/21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E49B5-0052-4347-ABAD-32A448A4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88C08-515A-43CF-8609-8864A6A2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D823-B83C-4718-A944-D910368759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A7A6F-A7F3-49DE-AA11-BD6B2F90B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2172" y="6040021"/>
            <a:ext cx="1969827" cy="8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5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76AE8D-D1B0-449A-91BC-CD81D594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B01-51CA-4ADC-B121-8CC46F0A484E}" type="datetimeFigureOut">
              <a:rPr lang="en-US" smtClean="0"/>
              <a:t>3/31/21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E49B5-0052-4347-ABAD-32A448A4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88C08-515A-43CF-8609-8864A6A2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D823-B83C-4718-A944-D91036875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5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FD39-2973-4AB5-B18C-442023A0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32E3E-2168-4121-9578-DC148F1B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BB7B1-4504-4DEB-A2CF-76911269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A7C1D-7712-48DE-AA4A-D3615D9C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B01-51CA-4ADC-B121-8CC46F0A484E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76FD6-7161-4E9C-87E5-C016CAF2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39B5E-4798-4927-A2F4-15C92051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D823-B83C-4718-A944-D91036875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8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49970-CB3A-4825-9512-BF5490CF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B0AA0-CD2A-4F3D-AC5D-A2C35C63B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F60E3-27B7-4F1B-AFA2-8016F602F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27B01-51CA-4ADC-B121-8CC46F0A484E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F6E02-94C9-4251-B6F3-B8119443C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BC73A-E9E4-4E1D-B7AB-344115476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D823-B83C-4718-A944-D91036875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8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29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GW-CHA" TargetMode="External"/><Relationship Id="rId2" Type="http://schemas.openxmlformats.org/officeDocument/2006/relationships/hyperlink" Target="mailto:sachie@stanford.ed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54EF-03DC-4898-A701-890177EBD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SPCTPD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A6D6D-3819-4FEF-B167-7D75E0F1A4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Wednesday, March 31, 2021</a:t>
            </a:r>
          </a:p>
        </p:txBody>
      </p:sp>
    </p:spTree>
    <p:extLst>
      <p:ext uri="{BB962C8B-B14F-4D97-AF65-F5344CB8AC3E}">
        <p14:creationId xmlns:p14="http://schemas.microsoft.com/office/powerpoint/2010/main" val="4262036260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E2658-E882-DD43-8F22-3CB5918F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year application 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9E58-CBFC-484B-B0C6-87080D4F3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Handshake agreement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SF match</a:t>
            </a:r>
          </a:p>
          <a:p>
            <a:r>
              <a:rPr lang="en-US" dirty="0"/>
              <a:t>NRMP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DCA2F7-547D-EA48-85B3-B5C8F9457CA5}"/>
              </a:ext>
            </a:extLst>
          </p:cNvPr>
          <p:cNvCxnSpPr/>
          <p:nvPr/>
        </p:nvCxnSpPr>
        <p:spPr>
          <a:xfrm>
            <a:off x="2743200" y="3091542"/>
            <a:ext cx="6248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C78B33-DB54-E741-BC8B-00544AABC291}"/>
              </a:ext>
            </a:extLst>
          </p:cNvPr>
          <p:cNvCxnSpPr/>
          <p:nvPr/>
        </p:nvCxnSpPr>
        <p:spPr>
          <a:xfrm>
            <a:off x="4724400" y="2748642"/>
            <a:ext cx="0" cy="6858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FDAC36-D10B-BA49-850D-3EFA13293339}"/>
              </a:ext>
            </a:extLst>
          </p:cNvPr>
          <p:cNvCxnSpPr/>
          <p:nvPr/>
        </p:nvCxnSpPr>
        <p:spPr>
          <a:xfrm>
            <a:off x="2743200" y="2777449"/>
            <a:ext cx="0" cy="6858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6A099E-4752-A144-8336-41CC77750109}"/>
              </a:ext>
            </a:extLst>
          </p:cNvPr>
          <p:cNvCxnSpPr/>
          <p:nvPr/>
        </p:nvCxnSpPr>
        <p:spPr>
          <a:xfrm>
            <a:off x="8991600" y="2748642"/>
            <a:ext cx="0" cy="6858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26D893-A06F-A64C-B494-6B6F754E229B}"/>
              </a:ext>
            </a:extLst>
          </p:cNvPr>
          <p:cNvSpPr txBox="1"/>
          <p:nvPr/>
        </p:nvSpPr>
        <p:spPr>
          <a:xfrm>
            <a:off x="2161951" y="2406776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July 1,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1B0A9-E772-AB45-99B8-90FEEE8F0C17}"/>
              </a:ext>
            </a:extLst>
          </p:cNvPr>
          <p:cNvSpPr txBox="1"/>
          <p:nvPr/>
        </p:nvSpPr>
        <p:spPr>
          <a:xfrm>
            <a:off x="8410351" y="2406776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July 1,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32922-844A-024F-A753-970CE1DF6F86}"/>
              </a:ext>
            </a:extLst>
          </p:cNvPr>
          <p:cNvSpPr txBox="1"/>
          <p:nvPr/>
        </p:nvSpPr>
        <p:spPr>
          <a:xfrm>
            <a:off x="3958998" y="2406776"/>
            <a:ext cx="153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October 1,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29C4E-98B0-4E41-8DDF-E8532E214A2C}"/>
              </a:ext>
            </a:extLst>
          </p:cNvPr>
          <p:cNvSpPr txBox="1"/>
          <p:nvPr/>
        </p:nvSpPr>
        <p:spPr>
          <a:xfrm>
            <a:off x="1972444" y="3505999"/>
            <a:ext cx="1541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Begin accepting </a:t>
            </a:r>
          </a:p>
          <a:p>
            <a:pPr algn="ctr"/>
            <a:r>
              <a:rPr lang="en-US" sz="1600" dirty="0"/>
              <a:t>applications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E8C070-F034-D647-8580-867B98CDCF68}"/>
              </a:ext>
            </a:extLst>
          </p:cNvPr>
          <p:cNvSpPr txBox="1"/>
          <p:nvPr/>
        </p:nvSpPr>
        <p:spPr>
          <a:xfrm>
            <a:off x="2772182" y="3124695"/>
            <a:ext cx="1980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Fellowship Interviews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A9E72-C160-0F47-8CC7-33419E3FED26}"/>
              </a:ext>
            </a:extLst>
          </p:cNvPr>
          <p:cNvSpPr txBox="1"/>
          <p:nvPr/>
        </p:nvSpPr>
        <p:spPr>
          <a:xfrm>
            <a:off x="8125882" y="3629108"/>
            <a:ext cx="1731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of Fellowship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3BCC8-6EB9-D645-8A4D-9551A48A9612}"/>
              </a:ext>
            </a:extLst>
          </p:cNvPr>
          <p:cNvSpPr txBox="1"/>
          <p:nvPr/>
        </p:nvSpPr>
        <p:spPr>
          <a:xfrm>
            <a:off x="3944130" y="3516489"/>
            <a:ext cx="184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Programs can begin </a:t>
            </a:r>
          </a:p>
          <a:p>
            <a:r>
              <a:rPr lang="en-US" sz="1600" dirty="0"/>
              <a:t>offering positions</a:t>
            </a:r>
          </a:p>
        </p:txBody>
      </p:sp>
    </p:spTree>
    <p:extLst>
      <p:ext uri="{BB962C8B-B14F-4D97-AF65-F5344CB8AC3E}">
        <p14:creationId xmlns:p14="http://schemas.microsoft.com/office/powerpoint/2010/main" val="3180540661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16AE-29BC-2545-A039-3922F669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year application 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B21D3-2A69-934F-B37B-400793C49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Imaging</a:t>
            </a:r>
          </a:p>
          <a:p>
            <a:pPr lvl="1"/>
            <a:r>
              <a:rPr lang="en-US" dirty="0"/>
              <a:t>Ongoing discussions with SOPE</a:t>
            </a:r>
          </a:p>
          <a:p>
            <a:pPr lvl="1"/>
            <a:r>
              <a:rPr lang="en-US" dirty="0"/>
              <a:t>SOPE willing to officially endorse, not in favor of NRMP</a:t>
            </a:r>
          </a:p>
          <a:p>
            <a:pPr lvl="1"/>
            <a:r>
              <a:rPr lang="en-US" dirty="0"/>
              <a:t>Strongly favor opt out for internal candidates</a:t>
            </a:r>
          </a:p>
          <a:p>
            <a:r>
              <a:rPr lang="en-US" dirty="0"/>
              <a:t>Cath</a:t>
            </a:r>
          </a:p>
          <a:p>
            <a:pPr lvl="1"/>
            <a:r>
              <a:rPr lang="en-US" dirty="0"/>
              <a:t>Recently spoke with group of interested interventionalists</a:t>
            </a:r>
          </a:p>
          <a:p>
            <a:pPr lvl="1"/>
            <a:r>
              <a:rPr lang="en-US" dirty="0"/>
              <a:t>Strong interest in increased transparency, interest in adding info to our senior fellowship webpage</a:t>
            </a:r>
          </a:p>
          <a:p>
            <a:pPr lvl="1"/>
            <a:r>
              <a:rPr lang="en-US" dirty="0"/>
              <a:t>Cautiously in favor of some standardization, likely handshake over match</a:t>
            </a:r>
          </a:p>
          <a:p>
            <a:pPr lvl="1"/>
            <a:endParaRPr lang="en-US" dirty="0"/>
          </a:p>
          <a:p>
            <a:r>
              <a:rPr lang="en-US" dirty="0"/>
              <a:t>EP</a:t>
            </a:r>
          </a:p>
          <a:p>
            <a:pPr lvl="1"/>
            <a:r>
              <a:rPr lang="en-US" dirty="0"/>
              <a:t>Had Zoom meeting with PACES board </a:t>
            </a:r>
          </a:p>
          <a:p>
            <a:pPr lvl="1"/>
            <a:r>
              <a:rPr lang="en-US" dirty="0"/>
              <a:t>Follow up meeting with all EP 4</a:t>
            </a:r>
            <a:r>
              <a:rPr lang="en-US" baseline="30000" dirty="0"/>
              <a:t>th</a:t>
            </a:r>
            <a:r>
              <a:rPr lang="en-US" dirty="0"/>
              <a:t> year directors pending</a:t>
            </a:r>
          </a:p>
          <a:p>
            <a:pPr lvl="1"/>
            <a:r>
              <a:rPr lang="en-US" dirty="0"/>
              <a:t>Early impression is generally quite positive (handshake vs. SF match)</a:t>
            </a:r>
          </a:p>
          <a:p>
            <a:r>
              <a:rPr lang="en-US" dirty="0"/>
              <a:t>CICU</a:t>
            </a:r>
          </a:p>
        </p:txBody>
      </p:sp>
    </p:spTree>
    <p:extLst>
      <p:ext uri="{BB962C8B-B14F-4D97-AF65-F5344CB8AC3E}">
        <p14:creationId xmlns:p14="http://schemas.microsoft.com/office/powerpoint/2010/main" val="35802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16AE-29BC-2545-A039-3922F669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year application 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B21D3-2A69-934F-B37B-400793C49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105"/>
            <a:ext cx="10824148" cy="481285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Realistic goals and unintended (positive) consequences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all (most?) stakeholders aware of:</a:t>
            </a:r>
          </a:p>
          <a:p>
            <a:pPr lvl="1"/>
            <a:r>
              <a:rPr lang="en-US" dirty="0"/>
              <a:t>SPCTPD as a resource/partner in subspecialty training</a:t>
            </a:r>
          </a:p>
          <a:p>
            <a:pPr lvl="1"/>
            <a:r>
              <a:rPr lang="en-US" dirty="0"/>
              <a:t>Goal of standardized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 for future meeting of SPCTPD with other educational subcommittees as ongoing tradition at national meetings?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Year 1 (FY21)</a:t>
            </a:r>
          </a:p>
          <a:p>
            <a:pPr lvl="1"/>
            <a:r>
              <a:rPr lang="en-US" dirty="0"/>
              <a:t>Increased use of </a:t>
            </a:r>
            <a:r>
              <a:rPr lang="en-US" dirty="0" err="1"/>
              <a:t>SPCTPD.org</a:t>
            </a:r>
            <a:endParaRPr lang="en-US" dirty="0"/>
          </a:p>
          <a:p>
            <a:pPr lvl="1"/>
            <a:r>
              <a:rPr lang="en-US" dirty="0"/>
              <a:t>Vetting of info from subspecialty representatives</a:t>
            </a:r>
          </a:p>
          <a:p>
            <a:pPr lvl="1"/>
            <a:r>
              <a:rPr lang="en-US" dirty="0"/>
              <a:t>Collection of 4</a:t>
            </a:r>
            <a:r>
              <a:rPr lang="en-US" baseline="30000" dirty="0"/>
              <a:t>th</a:t>
            </a:r>
            <a:r>
              <a:rPr lang="en-US" dirty="0"/>
              <a:t> year PD info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Year 2 (FY22) – aim for standard process for fellows starting July 2023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0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9D494-FF81-3246-B13E-1C4A4078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1400" cy="1325563"/>
          </a:xfrm>
        </p:spPr>
        <p:txBody>
          <a:bodyPr>
            <a:normAutofit/>
          </a:bodyPr>
          <a:lstStyle/>
          <a:p>
            <a:r>
              <a:rPr lang="en-US" dirty="0"/>
              <a:t>Progress in Pediatric Cardiology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1C6227-C383-1D42-A886-2E1D53EFF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26" y="1439056"/>
            <a:ext cx="3579739" cy="484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37231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7400" b="1" dirty="0"/>
              <a:t>Professionalism Lecture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Julie Glickstein MD</a:t>
            </a: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 Director  Pediatric Cardiology Fellowship Columbia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6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6C9846-B5AB-4E52-988D-F7E5865C9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3D7E8E-8467-4198-87E0-ADC1B604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AB005-4340-410E-BEF3-00F8D2C4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Fellowship Education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99581E-24FF-4867-8331-ED837A3668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758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387D6-7018-4D15-8D0F-67EAEFE0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Mentoring/ Professionalism/ Wellness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C8FE5A-F032-4229-8D0E-8D43C5CFB1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41863" y="639763"/>
          <a:ext cx="6776221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649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B6C9846-B5AB-4E52-988D-F7E5865C9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3D7E8E-8467-4198-87E0-ADC1B604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8015E-9C99-4FB0-80AC-5AC01045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Lecture Topics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0C25CF3-93EF-4798-BC79-9A207DCA29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3794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2B6C9846-B5AB-4E52-988D-F7E5865C9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6F3D7E8E-8467-4198-87E0-ADC1B604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8015E-9C99-4FB0-80AC-5AC01045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Lecture Topics continued: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0C25CF3-93EF-4798-BC79-9A207DCA29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16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ED037C-ACC0-412C-8868-70FA637E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6" y="1166072"/>
            <a:ext cx="4449449" cy="101726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Bi-annual Career Night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22652C-7492-4A94-9B68-95D1D0C70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6" y="2546224"/>
            <a:ext cx="4449450" cy="3663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dirty="0">
                <a:solidFill>
                  <a:srgbClr val="FFFFFF"/>
                </a:solidFill>
              </a:rPr>
              <a:t>Biannual Career night: two times a year from 5-7 pm   (wine and  cheese and invited guests/panel of 4-5 faculty in different stages of their careers)</a:t>
            </a:r>
          </a:p>
          <a:p>
            <a:pPr lvl="1">
              <a:lnSpc>
                <a:spcPct val="90000"/>
              </a:lnSpc>
            </a:pPr>
            <a:r>
              <a:rPr lang="en-US" sz="1500" b="1" dirty="0">
                <a:solidFill>
                  <a:srgbClr val="FFFFFF"/>
                </a:solidFill>
              </a:rPr>
              <a:t>how to look for a job in academic medicine  </a:t>
            </a:r>
          </a:p>
          <a:p>
            <a:pPr lvl="1">
              <a:lnSpc>
                <a:spcPct val="90000"/>
              </a:lnSpc>
            </a:pPr>
            <a:r>
              <a:rPr lang="en-US" sz="1500" b="1" dirty="0">
                <a:solidFill>
                  <a:srgbClr val="FF0000"/>
                </a:solidFill>
              </a:rPr>
              <a:t>balancing out your personal goals with your professional lives</a:t>
            </a:r>
          </a:p>
          <a:p>
            <a:pPr lvl="1">
              <a:lnSpc>
                <a:spcPct val="90000"/>
              </a:lnSpc>
            </a:pPr>
            <a:r>
              <a:rPr lang="en-US" sz="1500" b="1" dirty="0">
                <a:solidFill>
                  <a:srgbClr val="FFFFFF"/>
                </a:solidFill>
              </a:rPr>
              <a:t> setting early career goals</a:t>
            </a:r>
          </a:p>
          <a:p>
            <a:pPr lvl="1">
              <a:lnSpc>
                <a:spcPct val="90000"/>
              </a:lnSpc>
            </a:pPr>
            <a:r>
              <a:rPr lang="en-US" sz="1500" b="1" dirty="0">
                <a:solidFill>
                  <a:srgbClr val="FFFFFF"/>
                </a:solidFill>
              </a:rPr>
              <a:t> how to find a mentor</a:t>
            </a:r>
          </a:p>
          <a:p>
            <a:pPr lvl="1">
              <a:lnSpc>
                <a:spcPct val="90000"/>
              </a:lnSpc>
            </a:pPr>
            <a:r>
              <a:rPr lang="en-US" sz="1500" b="1" dirty="0">
                <a:solidFill>
                  <a:srgbClr val="FFFFFF"/>
                </a:solidFill>
              </a:rPr>
              <a:t> negotiating contracts</a:t>
            </a:r>
          </a:p>
          <a:p>
            <a:pPr lvl="1">
              <a:lnSpc>
                <a:spcPct val="90000"/>
              </a:lnSpc>
            </a:pPr>
            <a:r>
              <a:rPr lang="en-US" sz="1500" b="1" dirty="0">
                <a:solidFill>
                  <a:srgbClr val="FFFFFF"/>
                </a:solidFill>
              </a:rPr>
              <a:t> things you wish you knew during fellowship</a:t>
            </a:r>
          </a:p>
          <a:p>
            <a:pPr lvl="1">
              <a:lnSpc>
                <a:spcPct val="90000"/>
              </a:lnSpc>
            </a:pPr>
            <a:r>
              <a:rPr lang="en-US" sz="1500" b="1" dirty="0">
                <a:solidFill>
                  <a:srgbClr val="FFFFFF"/>
                </a:solidFill>
              </a:rPr>
              <a:t> the business of medicine</a:t>
            </a:r>
          </a:p>
          <a:p>
            <a:pPr lvl="1">
              <a:lnSpc>
                <a:spcPct val="90000"/>
              </a:lnSpc>
            </a:pPr>
            <a:r>
              <a:rPr lang="en-US" sz="1500" b="1" dirty="0">
                <a:solidFill>
                  <a:srgbClr val="FFFFFF"/>
                </a:solidFill>
              </a:rPr>
              <a:t>different career paths- going from your  first to your second job </a:t>
            </a: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8" name="Picture 7" descr="Sparkler at night with Christmas tree">
            <a:extLst>
              <a:ext uri="{FF2B5EF4-FFF2-40B4-BE49-F238E27FC236}">
                <a16:creationId xmlns:a16="http://schemas.microsoft.com/office/drawing/2014/main" id="{27DD0EC7-047A-4AEB-B037-E5F30146C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7" r="22077" b="-1"/>
          <a:stretch/>
        </p:blipFill>
        <p:spPr>
          <a:xfrm>
            <a:off x="4654297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4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83051-D630-CE43-99B2-1000FB21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BA551-8012-B643-B839-4058898DD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Welcome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Educational opportunities</a:t>
            </a:r>
          </a:p>
          <a:p>
            <a:pPr marL="922338" lvl="1" indent="-465138">
              <a:buFont typeface="+mj-lt"/>
              <a:buAutoNum type="alphaLcPeriod"/>
            </a:pPr>
            <a:r>
              <a:rPr lang="en-US" i="1" dirty="0"/>
              <a:t>Stanford Incoming Fellow Bootcamp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i="1" dirty="0"/>
              <a:t>CHA webinar: “Clinical Research: The People Who Inspired Me and Their Tips!”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Updates from last meeting</a:t>
            </a:r>
          </a:p>
          <a:p>
            <a:pPr marL="925513" lvl="1" indent="-468313">
              <a:buFont typeface="+mj-lt"/>
              <a:buAutoNum type="alphaLcPeriod"/>
            </a:pPr>
            <a:r>
              <a:rPr lang="en-US" i="1" dirty="0"/>
              <a:t>Proposed common match with internal medicine subspecialties</a:t>
            </a:r>
          </a:p>
          <a:p>
            <a:pPr marL="925513" lvl="1" indent="-468313">
              <a:buFont typeface="+mj-lt"/>
              <a:buAutoNum type="alphaLcPeriod"/>
            </a:pPr>
            <a:r>
              <a:rPr lang="en-US" i="1" dirty="0"/>
              <a:t>Pediatric Milestones 2.0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4th year fellowship survey/availability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Update on 4th year application standardization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Progress in Pediatric Cardiology fellow research/QI competition – </a:t>
            </a:r>
            <a:r>
              <a:rPr lang="en-US" i="1" dirty="0"/>
              <a:t>Rob Ross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Program presentation - professionalism lecture series </a:t>
            </a:r>
            <a:r>
              <a:rPr lang="en-US" i="1" dirty="0"/>
              <a:t>– Julie Glickstein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ACC/CHD Community Day - programming for you and your fellows – </a:t>
            </a:r>
            <a:r>
              <a:rPr lang="en-US" i="1" dirty="0"/>
              <a:t>Susan Etheridge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SPCTPD finance update –</a:t>
            </a:r>
            <a:r>
              <a:rPr lang="en-US" i="1" dirty="0"/>
              <a:t>Susan Etheridge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AAP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1280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3" name="Straight Connector 4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4" name="Rectangle 45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BE4D6-C9BB-4C1D-94F8-3BA2A4C8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tx1">
                    <a:lumMod val="85000"/>
                    <a:lumOff val="15000"/>
                  </a:schemeClr>
                </a:solidFill>
              </a:rPr>
              <a:t>What have you considered doing or have done in your programs that teaches or discusses   the “Non-cardiac” topics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0F5B68C-0011-4D26-BCB9-3F0564498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99" y="4672739"/>
            <a:ext cx="6269347" cy="10214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cap="all" spc="20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your time </a:t>
            </a:r>
          </a:p>
        </p:txBody>
      </p:sp>
      <p:cxnSp>
        <p:nvCxnSpPr>
          <p:cNvPr id="55" name="Straight Connector 47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A2B16D-3F42-466B-A826-B7CA44063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12" r="5452" b="2"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46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CEB88A-157B-F54F-80A9-CA8505377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02" y="0"/>
            <a:ext cx="526039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C104B3-BE02-3E4D-8E46-B0FF3B64F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116" y="0"/>
            <a:ext cx="5260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0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B9AA5-FDE0-C749-8348-9E3636BB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update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E0A54E-AFC3-8A48-8A56-04ECA71FB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35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E2BE-7425-1A4B-8349-8BFBFDA7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AAP planning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1CFD2C-DD98-AD42-8BFD-14585D046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0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59950B-03FB-164E-BC83-A9D94D98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meeting: TBD in May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243D0-A8F9-E44A-BCD4-32F4FFC9D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7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AEFDEF-AB62-4C60-BCC8-A140AB6CF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39" y="1064999"/>
            <a:ext cx="10275315" cy="489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75611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65669-C5E3-E046-B71C-B0C0A0242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039A5-B5A6-2F48-8C89-C5FEE5126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4007"/>
            <a:ext cx="5334000" cy="5186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Stanford Incoming Fellows Bootcamp</a:t>
            </a:r>
          </a:p>
          <a:p>
            <a:r>
              <a:rPr lang="en-US" sz="2400" dirty="0"/>
              <a:t>Virtual for second year in a row</a:t>
            </a:r>
          </a:p>
          <a:p>
            <a:r>
              <a:rPr lang="en-US" sz="2400" dirty="0"/>
              <a:t>Curriculum includes: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en-US" sz="1200" dirty="0"/>
              <a:t>Module 1 - Normal Cardiac Anatomy  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en-US" sz="1200" dirty="0"/>
              <a:t>Module 2 - Heart Sounds  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en-US" sz="1200" dirty="0"/>
              <a:t>Module 3 - Murmurs  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en-US" sz="1200" dirty="0"/>
              <a:t>Module 4 - Basics of Echocardiography  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en-US" sz="1200" dirty="0"/>
              <a:t>Module 5 - Normal Echocardiography Views  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en-US" sz="1200" dirty="0"/>
              <a:t>Module 6 - Cardiac Catheterization Hemodynamics Part 1  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en-US" sz="1200" dirty="0"/>
              <a:t>Module 7 - Cardiac Catheterization Hemodynamics Part 2  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en-US" sz="1200" dirty="0"/>
              <a:t>Module 8 - Cardiac Catheterization Practice Calculations  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en-US" sz="1200" dirty="0"/>
              <a:t>Module 9 - Emergencies in the CVICU  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en-US" sz="1200" dirty="0"/>
              <a:t>Module 10 - CVICU Rhythm Management  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en-US" sz="1200" dirty="0"/>
              <a:t>Module 11 - Cardiopulmonary Bypass  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en-US" sz="1200" dirty="0"/>
              <a:t>Module 12 - Introduction to Ventricular Assist Devices  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en-US" sz="1200" dirty="0"/>
              <a:t>Module 13 - VAD Complications  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en-US" sz="1200" dirty="0"/>
              <a:t>Module 14 - Pediatric Pulmonary Hypertension  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en-US" sz="1200" dirty="0"/>
              <a:t>Module 15 - Introduction to ECG Part 1: Basic principles  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en-US" sz="1200" dirty="0"/>
              <a:t>Module 16 - Introduction to ECG Part 2: How to read an ECG  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en-US" sz="1200" dirty="0"/>
              <a:t>Module 17 - Introduction to ECG Part 3: Practice ECG Reading  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en-US" sz="1200" dirty="0"/>
              <a:t>Module 18 - Introduction to Pacemakers and Implantable Cardioverter Defibrillators </a:t>
            </a:r>
          </a:p>
          <a:p>
            <a:pPr marL="0" indent="0">
              <a:buNone/>
            </a:pPr>
            <a:r>
              <a:rPr lang="en-US" sz="2400" b="1" dirty="0"/>
              <a:t>Email Kara </a:t>
            </a:r>
            <a:r>
              <a:rPr lang="en-US" sz="2400" b="1" dirty="0" err="1"/>
              <a:t>Motonaga</a:t>
            </a:r>
            <a:r>
              <a:rPr lang="en-US" sz="2400" b="1" dirty="0"/>
              <a:t> </a:t>
            </a:r>
            <a:r>
              <a:rPr lang="en-US" sz="2400" b="1" dirty="0">
                <a:hlinkClick r:id="rId2" tooltip="mailto:sachie@stanford.edu"/>
              </a:rPr>
              <a:t>sachie@stanford.edu</a:t>
            </a:r>
            <a:r>
              <a:rPr lang="en-US" sz="2400" b="1" dirty="0"/>
              <a:t> by Wed April 21</a:t>
            </a: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0B145E-6CB4-A441-ABA5-0472849B8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14007"/>
            <a:ext cx="5181600" cy="4662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Congenital Heart Academy Webinar</a:t>
            </a:r>
          </a:p>
          <a:p>
            <a:pPr marL="0" indent="0">
              <a:buNone/>
            </a:pPr>
            <a:r>
              <a:rPr lang="en-US" sz="2400" b="1" dirty="0"/>
              <a:t>Clinical Research: The People Who Inspired Me and Their Tips!</a:t>
            </a:r>
            <a:endParaRPr lang="en-US" sz="2400" dirty="0"/>
          </a:p>
          <a:p>
            <a:pPr marL="0" indent="0">
              <a:buNone/>
            </a:pPr>
            <a:r>
              <a:rPr lang="en-US" sz="1600" u="sng" dirty="0"/>
              <a:t>Thursday April 1</a:t>
            </a:r>
            <a:r>
              <a:rPr lang="en-US" sz="1600" u="sng" baseline="30000" dirty="0"/>
              <a:t>st</a:t>
            </a:r>
            <a:r>
              <a:rPr lang="en-US" sz="1600" u="sng" dirty="0"/>
              <a:t> 2021, 11:00-12:30 Eastern USA Time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Register: </a:t>
            </a:r>
            <a:r>
              <a:rPr lang="en-US" sz="1600" u="sng" dirty="0">
                <a:hlinkClick r:id="rId3" tooltip="http://bit.ly/GW-CHA"/>
              </a:rPr>
              <a:t>http://bit.ly/GW-CHA</a:t>
            </a:r>
            <a:endParaRPr lang="en-US" sz="1600" dirty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000" i="1" dirty="0"/>
          </a:p>
          <a:p>
            <a:pPr marL="0" indent="0">
              <a:buNone/>
            </a:pPr>
            <a:r>
              <a:rPr lang="en-US" sz="1600" i="1" dirty="0"/>
              <a:t>Drs. </a:t>
            </a:r>
            <a:r>
              <a:rPr lang="en-US" sz="1600" i="1" dirty="0" err="1"/>
              <a:t>D’Udekem</a:t>
            </a:r>
            <a:r>
              <a:rPr lang="en-US" sz="1600" i="1" dirty="0"/>
              <a:t> and </a:t>
            </a:r>
            <a:r>
              <a:rPr lang="en-US" sz="1600" i="1" dirty="0" err="1"/>
              <a:t>Wernovsky</a:t>
            </a:r>
            <a:r>
              <a:rPr lang="en-US" sz="1600" i="1" dirty="0"/>
              <a:t> will be discussing the process of starting and sustaining a career in clinical research with an emphasis on pediatric cardiovascular disease.  They look forward to sharing tips they have learned along the way from </a:t>
            </a:r>
            <a:r>
              <a:rPr lang="en-US" sz="1600" i="1" u="sng" dirty="0"/>
              <a:t>their</a:t>
            </a:r>
            <a:r>
              <a:rPr lang="en-US" sz="1600" i="1" dirty="0"/>
              <a:t> mentors and colleagues, as well as their own lessons learned.  Please join us as we #</a:t>
            </a:r>
            <a:r>
              <a:rPr lang="en-US" sz="1600" i="1" dirty="0" err="1"/>
              <a:t>payitforward</a:t>
            </a:r>
            <a:r>
              <a:rPr lang="en-US" sz="1600" i="1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AFE90B-CC43-6946-B025-59E0DFDA8B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97" r="15451"/>
          <a:stretch/>
        </p:blipFill>
        <p:spPr>
          <a:xfrm>
            <a:off x="6504164" y="3429000"/>
            <a:ext cx="1560544" cy="1702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29ACCC-17E2-0741-B725-0C1229C0BA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03" t="11437" r="21941" b="10442"/>
          <a:stretch/>
        </p:blipFill>
        <p:spPr>
          <a:xfrm>
            <a:off x="8348272" y="3429000"/>
            <a:ext cx="1560544" cy="17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6100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0F5C0B-A4F6-BE4A-BC9E-DE08456FF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850"/>
            <a:ext cx="12192000" cy="580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E4DE38CA-88B8-7F42-BC10-B3E12B28ECDD}"/>
              </a:ext>
            </a:extLst>
          </p:cNvPr>
          <p:cNvSpPr/>
          <p:nvPr/>
        </p:nvSpPr>
        <p:spPr>
          <a:xfrm rot="18874755">
            <a:off x="7952652" y="2216920"/>
            <a:ext cx="2688518" cy="1378154"/>
          </a:xfrm>
          <a:prstGeom prst="rightArrow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15514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24D3-6691-EC46-A7BB-AE1A877D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5457" cy="1325563"/>
          </a:xfrm>
        </p:spPr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6A479-1D07-B74F-BC53-CD0AD4668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Proposed common IM/peds subspecialty match</a:t>
            </a:r>
          </a:p>
          <a:p>
            <a:r>
              <a:rPr lang="en-US" dirty="0"/>
              <a:t>All peds subspecialty fellowships </a:t>
            </a:r>
            <a:r>
              <a:rPr lang="en-US" i="1" dirty="0"/>
              <a:t>except</a:t>
            </a:r>
            <a:r>
              <a:rPr lang="en-US" dirty="0"/>
              <a:t> cardiology are okay with a common date, even if it means moving two weeks earlier</a:t>
            </a:r>
          </a:p>
          <a:p>
            <a:r>
              <a:rPr lang="en-US" dirty="0"/>
              <a:t>Meeting between SPCTPD board and Richard Mink/Jill </a:t>
            </a:r>
            <a:r>
              <a:rPr lang="en-US" dirty="0" err="1"/>
              <a:t>Fussell</a:t>
            </a:r>
            <a:r>
              <a:rPr lang="en-US" dirty="0"/>
              <a:t> pending for next week</a:t>
            </a:r>
          </a:p>
          <a:p>
            <a:pPr marL="0" indent="0">
              <a:buNone/>
            </a:pPr>
            <a:r>
              <a:rPr lang="en-US" u="sng" dirty="0"/>
              <a:t>Pediatric milestones 2.0</a:t>
            </a:r>
            <a:endParaRPr lang="en-US" dirty="0"/>
          </a:p>
          <a:p>
            <a:r>
              <a:rPr lang="en-US" dirty="0"/>
              <a:t>Reached out to ACGME and ABP about peds cardio input</a:t>
            </a:r>
          </a:p>
          <a:p>
            <a:r>
              <a:rPr lang="en-US" dirty="0"/>
              <a:t>No PC on this project, though subspecialty milestones are separate</a:t>
            </a:r>
          </a:p>
        </p:txBody>
      </p:sp>
    </p:spTree>
    <p:extLst>
      <p:ext uri="{BB962C8B-B14F-4D97-AF65-F5344CB8AC3E}">
        <p14:creationId xmlns:p14="http://schemas.microsoft.com/office/powerpoint/2010/main" val="250824302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EEB9A-B79E-BB46-8B26-BFD7FD25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year fellowship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19206-0E96-3941-A6F9-0D0CC4470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993"/>
            <a:ext cx="4633210" cy="4702970"/>
          </a:xfrm>
        </p:spPr>
        <p:txBody>
          <a:bodyPr>
            <a:normAutofit/>
          </a:bodyPr>
          <a:lstStyle/>
          <a:p>
            <a:r>
              <a:rPr lang="en-US" sz="2400" dirty="0"/>
              <a:t>63 ACGME-accredited active fellowships</a:t>
            </a:r>
          </a:p>
          <a:p>
            <a:r>
              <a:rPr lang="en-US" sz="2400" dirty="0"/>
              <a:t>58 responses (no response: UT Houston, Riley Children’s, JH All Children’s, U. Wisconsin-Madison, Helen DeVos Children’s)</a:t>
            </a:r>
          </a:p>
          <a:p>
            <a:r>
              <a:rPr lang="en-US" sz="2400" dirty="0"/>
              <a:t>46 associate PD contacts</a:t>
            </a:r>
          </a:p>
          <a:p>
            <a:r>
              <a:rPr lang="en-US" sz="2400" dirty="0"/>
              <a:t>67% (n = 39) of programs offer 4</a:t>
            </a:r>
            <a:r>
              <a:rPr lang="en-US" sz="2400" baseline="30000" dirty="0"/>
              <a:t>th</a:t>
            </a:r>
            <a:r>
              <a:rPr lang="en-US" sz="2400" dirty="0"/>
              <a:t> year training</a:t>
            </a:r>
          </a:p>
          <a:p>
            <a:r>
              <a:rPr lang="en-US" sz="2400" dirty="0"/>
              <a:t>For the 1</a:t>
            </a:r>
            <a:r>
              <a:rPr lang="en-US" sz="2400" baseline="30000" dirty="0"/>
              <a:t>st</a:t>
            </a:r>
            <a:r>
              <a:rPr lang="en-US" sz="2400" dirty="0"/>
              <a:t> time, contact info for most subspecialty fellowships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0FF0FB-207E-B042-A1A7-E54361C37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977" y="1283405"/>
            <a:ext cx="5426407" cy="3892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13F22E-FE61-4D46-BB68-B2E75BA47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889" y="1822506"/>
            <a:ext cx="4816813" cy="421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37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EEB9A-B79E-BB46-8B26-BFD7FD25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year fellowship availability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0588A-990C-4D41-B671-FA02696D6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4147"/>
            <a:ext cx="9756200" cy="472993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F8EF3F6-A126-F940-BE4A-976D207243EC}"/>
              </a:ext>
            </a:extLst>
          </p:cNvPr>
          <p:cNvSpPr/>
          <p:nvPr/>
        </p:nvSpPr>
        <p:spPr>
          <a:xfrm>
            <a:off x="3783747" y="2254771"/>
            <a:ext cx="1055914" cy="3483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CC2002-A1CC-FE43-9C63-A4FEBA70A05C}"/>
              </a:ext>
            </a:extLst>
          </p:cNvPr>
          <p:cNvSpPr/>
          <p:nvPr/>
        </p:nvSpPr>
        <p:spPr>
          <a:xfrm>
            <a:off x="3783747" y="2751898"/>
            <a:ext cx="1055914" cy="3483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8AED9F-BDA2-9149-AD80-3EA6F6A01B4A}"/>
              </a:ext>
            </a:extLst>
          </p:cNvPr>
          <p:cNvSpPr/>
          <p:nvPr/>
        </p:nvSpPr>
        <p:spPr>
          <a:xfrm>
            <a:off x="3795772" y="4222408"/>
            <a:ext cx="1055914" cy="3483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9AC549-B20B-8542-BECA-95EAABD82D73}"/>
              </a:ext>
            </a:extLst>
          </p:cNvPr>
          <p:cNvSpPr/>
          <p:nvPr/>
        </p:nvSpPr>
        <p:spPr>
          <a:xfrm>
            <a:off x="3783747" y="3744863"/>
            <a:ext cx="1055914" cy="3483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6982DC-95BC-D244-AB1B-8E0B7CA91948}"/>
              </a:ext>
            </a:extLst>
          </p:cNvPr>
          <p:cNvSpPr/>
          <p:nvPr/>
        </p:nvSpPr>
        <p:spPr>
          <a:xfrm>
            <a:off x="3783747" y="4723151"/>
            <a:ext cx="1055914" cy="3483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DD500B-321B-764C-A73A-D281497A11E4}"/>
              </a:ext>
            </a:extLst>
          </p:cNvPr>
          <p:cNvSpPr/>
          <p:nvPr/>
        </p:nvSpPr>
        <p:spPr>
          <a:xfrm>
            <a:off x="3790657" y="3234558"/>
            <a:ext cx="1055914" cy="3483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2BC217-E305-584D-BB8A-6BF62E220DE6}"/>
              </a:ext>
            </a:extLst>
          </p:cNvPr>
          <p:cNvSpPr/>
          <p:nvPr/>
        </p:nvSpPr>
        <p:spPr>
          <a:xfrm>
            <a:off x="3790657" y="5162228"/>
            <a:ext cx="1055914" cy="3483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1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576F7B-F80A-9D45-8BA9-FD41D713C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528" y="0"/>
            <a:ext cx="63549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64EF8B-CE31-B947-B1C3-2457BDEBB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534" y="4399335"/>
            <a:ext cx="6751820" cy="198803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536457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1197</Words>
  <Application>Microsoft Macintosh PowerPoint</Application>
  <PresentationFormat>Widescreen</PresentationFormat>
  <Paragraphs>166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Georgia Pro Cond Light</vt:lpstr>
      <vt:lpstr>Speak Pro</vt:lpstr>
      <vt:lpstr>Office Theme</vt:lpstr>
      <vt:lpstr>RetrospectVTI</vt:lpstr>
      <vt:lpstr>SPCTPD meeting</vt:lpstr>
      <vt:lpstr>Agenda</vt:lpstr>
      <vt:lpstr>PowerPoint Presentation</vt:lpstr>
      <vt:lpstr>Educational opportunities</vt:lpstr>
      <vt:lpstr>PowerPoint Presentation</vt:lpstr>
      <vt:lpstr>Updates</vt:lpstr>
      <vt:lpstr>4th year fellowship availability</vt:lpstr>
      <vt:lpstr>4th year fellowship availability</vt:lpstr>
      <vt:lpstr>PowerPoint Presentation</vt:lpstr>
      <vt:lpstr>4th year application standardization</vt:lpstr>
      <vt:lpstr>4th year application standardization</vt:lpstr>
      <vt:lpstr>4th year application standardization</vt:lpstr>
      <vt:lpstr>Progress in Pediatric Cardiology</vt:lpstr>
      <vt:lpstr>Professionalism Lecture series</vt:lpstr>
      <vt:lpstr>Fellowship Education</vt:lpstr>
      <vt:lpstr>Mentoring/ Professionalism/ Wellness </vt:lpstr>
      <vt:lpstr>Lecture Topics</vt:lpstr>
      <vt:lpstr>Lecture Topics continued:</vt:lpstr>
      <vt:lpstr>Bi-annual Career Night</vt:lpstr>
      <vt:lpstr>What have you considered doing or have done in your programs that teaches or discusses   the “Non-cardiac” topics</vt:lpstr>
      <vt:lpstr>PowerPoint Presentation</vt:lpstr>
      <vt:lpstr>Finance update</vt:lpstr>
      <vt:lpstr>AAP planning</vt:lpstr>
      <vt:lpstr>Next meeting: TBD in May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SPCTPD meeting</dc:title>
  <dc:creator>Frank, Lowell</dc:creator>
  <cp:lastModifiedBy>Lowell Frank</cp:lastModifiedBy>
  <cp:revision>30</cp:revision>
  <dcterms:created xsi:type="dcterms:W3CDTF">2021-02-02T20:14:45Z</dcterms:created>
  <dcterms:modified xsi:type="dcterms:W3CDTF">2021-03-31T20:24:46Z</dcterms:modified>
</cp:coreProperties>
</file>