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70" r:id="rId6"/>
    <p:sldId id="271" r:id="rId7"/>
    <p:sldId id="264" r:id="rId8"/>
    <p:sldId id="262" r:id="rId9"/>
    <p:sldId id="269" r:id="rId10"/>
    <p:sldId id="265" r:id="rId11"/>
    <p:sldId id="272" r:id="rId12"/>
    <p:sldId id="273" r:id="rId13"/>
    <p:sldId id="274" r:id="rId14"/>
    <p:sldId id="275" r:id="rId15"/>
    <p:sldId id="259" r:id="rId16"/>
    <p:sldId id="260" r:id="rId17"/>
    <p:sldId id="261" r:id="rId18"/>
    <p:sldId id="26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29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5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0C47D0-E73C-4191-9B95-916DB1293F89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DBCDBF-9BFD-4338-8121-4E043552EBFD}">
      <dgm:prSet phldrT="[Text]"/>
      <dgm:spPr/>
      <dgm:t>
        <a:bodyPr/>
        <a:lstStyle/>
        <a:p>
          <a:r>
            <a:rPr lang="en-US" dirty="0"/>
            <a:t>Spring 2020 survey / 2021 July appointment</a:t>
          </a:r>
        </a:p>
      </dgm:t>
    </dgm:pt>
    <dgm:pt modelId="{724BCD9D-85DF-4799-B5C5-747E34CF7593}" type="parTrans" cxnId="{244C2E1C-FAF0-46A6-805D-E74927B03792}">
      <dgm:prSet/>
      <dgm:spPr/>
      <dgm:t>
        <a:bodyPr/>
        <a:lstStyle/>
        <a:p>
          <a:endParaRPr lang="en-US"/>
        </a:p>
      </dgm:t>
    </dgm:pt>
    <dgm:pt modelId="{268F82E7-B19F-4A4B-8188-E9D639B29E1A}" type="sibTrans" cxnId="{244C2E1C-FAF0-46A6-805D-E74927B03792}">
      <dgm:prSet/>
      <dgm:spPr/>
      <dgm:t>
        <a:bodyPr/>
        <a:lstStyle/>
        <a:p>
          <a:endParaRPr lang="en-US"/>
        </a:p>
      </dgm:t>
    </dgm:pt>
    <dgm:pt modelId="{ED5B2382-C46C-434D-BA23-2C9528E62D74}">
      <dgm:prSet phldrT="[Text]"/>
      <dgm:spPr/>
      <dgm:t>
        <a:bodyPr/>
        <a:lstStyle/>
        <a:p>
          <a:r>
            <a:rPr lang="en-US" dirty="0"/>
            <a:t>Spring 2021 survey / 2022 appointment</a:t>
          </a:r>
        </a:p>
      </dgm:t>
    </dgm:pt>
    <dgm:pt modelId="{5F63893F-EA69-4805-90CB-608A4D7C837D}" type="parTrans" cxnId="{B9AC1725-9686-468E-A6B6-382134671CA9}">
      <dgm:prSet/>
      <dgm:spPr/>
      <dgm:t>
        <a:bodyPr/>
        <a:lstStyle/>
        <a:p>
          <a:endParaRPr lang="en-US"/>
        </a:p>
      </dgm:t>
    </dgm:pt>
    <dgm:pt modelId="{A7F1E838-D1AD-4015-9FAF-1BE97E466836}" type="sibTrans" cxnId="{B9AC1725-9686-468E-A6B6-382134671CA9}">
      <dgm:prSet/>
      <dgm:spPr/>
      <dgm:t>
        <a:bodyPr/>
        <a:lstStyle/>
        <a:p>
          <a:endParaRPr lang="en-US"/>
        </a:p>
      </dgm:t>
    </dgm:pt>
    <dgm:pt modelId="{B9E2C9BF-97EF-4EAC-A656-B8C64828D72E}">
      <dgm:prSet phldrT="[Text]"/>
      <dgm:spPr/>
      <dgm:t>
        <a:bodyPr/>
        <a:lstStyle/>
        <a:p>
          <a:r>
            <a:rPr lang="en-US" dirty="0"/>
            <a:t>Spring 2022 survey </a:t>
          </a:r>
          <a:r>
            <a:rPr lang="en-US" dirty="0">
              <a:sym typeface="Wingdings" panose="05000000000000000000" pitchFamily="2" charset="2"/>
            </a:rPr>
            <a:t> 2023 appointment </a:t>
          </a:r>
          <a:endParaRPr lang="en-US" dirty="0"/>
        </a:p>
      </dgm:t>
    </dgm:pt>
    <dgm:pt modelId="{9EEDE4B1-C4AA-4D4A-A323-5B4A4BB506AB}" type="parTrans" cxnId="{EFFD117B-5F4D-4B60-A7E7-950F780D3F26}">
      <dgm:prSet/>
      <dgm:spPr/>
      <dgm:t>
        <a:bodyPr/>
        <a:lstStyle/>
        <a:p>
          <a:endParaRPr lang="en-US"/>
        </a:p>
      </dgm:t>
    </dgm:pt>
    <dgm:pt modelId="{E80ABD69-DAB3-4AF5-8C1B-60E6093762A2}" type="sibTrans" cxnId="{EFFD117B-5F4D-4B60-A7E7-950F780D3F26}">
      <dgm:prSet/>
      <dgm:spPr/>
      <dgm:t>
        <a:bodyPr/>
        <a:lstStyle/>
        <a:p>
          <a:endParaRPr lang="en-US"/>
        </a:p>
      </dgm:t>
    </dgm:pt>
    <dgm:pt modelId="{68B5D812-39FD-42CC-AD86-6B2B00D81F92}">
      <dgm:prSet phldrT="[Text]"/>
      <dgm:spPr/>
      <dgm:t>
        <a:bodyPr/>
        <a:lstStyle/>
        <a:p>
          <a:r>
            <a:rPr lang="en-US" dirty="0"/>
            <a:t>Addition of APD contact info</a:t>
          </a:r>
        </a:p>
      </dgm:t>
    </dgm:pt>
    <dgm:pt modelId="{F0A59C31-1965-4011-91A0-C5A7B4C2052A}" type="parTrans" cxnId="{373FAF62-509E-4401-99D2-AD30A291E2A3}">
      <dgm:prSet/>
      <dgm:spPr/>
      <dgm:t>
        <a:bodyPr/>
        <a:lstStyle/>
        <a:p>
          <a:endParaRPr lang="en-US"/>
        </a:p>
      </dgm:t>
    </dgm:pt>
    <dgm:pt modelId="{D08E4778-0C7E-48A1-8396-B2557C1591EA}" type="sibTrans" cxnId="{373FAF62-509E-4401-99D2-AD30A291E2A3}">
      <dgm:prSet/>
      <dgm:spPr/>
      <dgm:t>
        <a:bodyPr/>
        <a:lstStyle/>
        <a:p>
          <a:endParaRPr lang="en-US"/>
        </a:p>
      </dgm:t>
    </dgm:pt>
    <dgm:pt modelId="{8F3654D9-44BF-4254-B9F8-09752D960C77}">
      <dgm:prSet phldrT="[Text]"/>
      <dgm:spPr/>
      <dgm:t>
        <a:bodyPr/>
        <a:lstStyle/>
        <a:p>
          <a:r>
            <a:rPr lang="en-US" dirty="0"/>
            <a:t>Addition of 4</a:t>
          </a:r>
          <a:r>
            <a:rPr lang="en-US" baseline="30000" dirty="0"/>
            <a:t>th</a:t>
          </a:r>
          <a:r>
            <a:rPr lang="en-US" dirty="0"/>
            <a:t> year PD contact info</a:t>
          </a:r>
        </a:p>
      </dgm:t>
    </dgm:pt>
    <dgm:pt modelId="{95843E9C-F445-459B-BE50-800BFBBB18D7}" type="parTrans" cxnId="{EB6072BC-34D5-4D66-8F1A-0C518780C7AC}">
      <dgm:prSet/>
      <dgm:spPr/>
      <dgm:t>
        <a:bodyPr/>
        <a:lstStyle/>
        <a:p>
          <a:endParaRPr lang="en-US"/>
        </a:p>
      </dgm:t>
    </dgm:pt>
    <dgm:pt modelId="{1999CFCB-8BC6-4184-BD35-F56E2BE2CBDD}" type="sibTrans" cxnId="{EB6072BC-34D5-4D66-8F1A-0C518780C7AC}">
      <dgm:prSet/>
      <dgm:spPr/>
      <dgm:t>
        <a:bodyPr/>
        <a:lstStyle/>
        <a:p>
          <a:endParaRPr lang="en-US"/>
        </a:p>
      </dgm:t>
    </dgm:pt>
    <dgm:pt modelId="{42CC9961-7D91-4B67-B5B0-4EE291884822}">
      <dgm:prSet phldrT="[Text]"/>
      <dgm:spPr/>
      <dgm:t>
        <a:bodyPr/>
        <a:lstStyle/>
        <a:p>
          <a:r>
            <a:rPr lang="en-US" dirty="0"/>
            <a:t>Will send to both categorical PD and subsp. PDs</a:t>
          </a:r>
        </a:p>
      </dgm:t>
    </dgm:pt>
    <dgm:pt modelId="{E2A16292-421F-488A-B162-A16434036C96}" type="parTrans" cxnId="{EDED8A0D-97FF-4049-A658-82017444D37E}">
      <dgm:prSet/>
      <dgm:spPr/>
      <dgm:t>
        <a:bodyPr/>
        <a:lstStyle/>
        <a:p>
          <a:endParaRPr lang="en-US"/>
        </a:p>
      </dgm:t>
    </dgm:pt>
    <dgm:pt modelId="{D227A38C-BCD1-4070-85BE-AEA8E6178B32}" type="sibTrans" cxnId="{EDED8A0D-97FF-4049-A658-82017444D37E}">
      <dgm:prSet/>
      <dgm:spPr/>
      <dgm:t>
        <a:bodyPr/>
        <a:lstStyle/>
        <a:p>
          <a:endParaRPr lang="en-US"/>
        </a:p>
      </dgm:t>
    </dgm:pt>
    <dgm:pt modelId="{0F725525-8B81-4B41-A7D9-747D6C95CDC5}">
      <dgm:prSet phldrT="[Text]"/>
      <dgm:spPr/>
      <dgm:t>
        <a:bodyPr/>
        <a:lstStyle/>
        <a:p>
          <a:r>
            <a:rPr lang="en-US" dirty="0"/>
            <a:t>Engaged with SOPE, PCICS, PACES, </a:t>
          </a:r>
          <a:r>
            <a:rPr lang="en-US" dirty="0" err="1"/>
            <a:t>cath</a:t>
          </a:r>
          <a:endParaRPr lang="en-US" dirty="0"/>
        </a:p>
      </dgm:t>
    </dgm:pt>
    <dgm:pt modelId="{A556F5B7-9A31-48DC-B7B9-B913DC36EC13}" type="parTrans" cxnId="{146CF422-23AD-454F-AF4E-2CC90D1CB81A}">
      <dgm:prSet/>
      <dgm:spPr/>
      <dgm:t>
        <a:bodyPr/>
        <a:lstStyle/>
        <a:p>
          <a:endParaRPr lang="en-US"/>
        </a:p>
      </dgm:t>
    </dgm:pt>
    <dgm:pt modelId="{8A6B9928-9343-43B8-B9B3-C913B74CC7CA}" type="sibTrans" cxnId="{146CF422-23AD-454F-AF4E-2CC90D1CB81A}">
      <dgm:prSet/>
      <dgm:spPr/>
      <dgm:t>
        <a:bodyPr/>
        <a:lstStyle/>
        <a:p>
          <a:endParaRPr lang="en-US"/>
        </a:p>
      </dgm:t>
    </dgm:pt>
    <dgm:pt modelId="{D13FF720-37E8-4AE2-AF90-FD57A4615759}">
      <dgm:prSet phldrT="[Text]"/>
      <dgm:spPr/>
      <dgm:t>
        <a:bodyPr/>
        <a:lstStyle/>
        <a:p>
          <a:r>
            <a:rPr lang="en-US" dirty="0"/>
            <a:t>CICU common application and timeline</a:t>
          </a:r>
        </a:p>
      </dgm:t>
    </dgm:pt>
    <dgm:pt modelId="{ACC83B6D-B3C2-46A9-8F5E-23C1EE5A35BF}" type="parTrans" cxnId="{5743C82D-AEFC-42AF-BD9F-B2B0E3B77EFF}">
      <dgm:prSet/>
      <dgm:spPr/>
      <dgm:t>
        <a:bodyPr/>
        <a:lstStyle/>
        <a:p>
          <a:endParaRPr lang="en-US"/>
        </a:p>
      </dgm:t>
    </dgm:pt>
    <dgm:pt modelId="{EDA0317B-33A1-49D4-B6F9-299111816BF4}" type="sibTrans" cxnId="{5743C82D-AEFC-42AF-BD9F-B2B0E3B77EFF}">
      <dgm:prSet/>
      <dgm:spPr/>
      <dgm:t>
        <a:bodyPr/>
        <a:lstStyle/>
        <a:p>
          <a:endParaRPr lang="en-US"/>
        </a:p>
      </dgm:t>
    </dgm:pt>
    <dgm:pt modelId="{08D022B1-BF2F-481C-9242-948C344709AB}">
      <dgm:prSet phldrT="[Text]"/>
      <dgm:spPr/>
      <dgm:t>
        <a:bodyPr/>
        <a:lstStyle/>
        <a:p>
          <a:r>
            <a:rPr lang="en-US" dirty="0"/>
            <a:t>Will get fellow input about process (???)</a:t>
          </a:r>
        </a:p>
      </dgm:t>
    </dgm:pt>
    <dgm:pt modelId="{D2204F5D-F838-442F-AB39-C70DB88C34EC}" type="parTrans" cxnId="{DBA287D1-553C-441A-86B3-F3F0624380E1}">
      <dgm:prSet/>
      <dgm:spPr/>
      <dgm:t>
        <a:bodyPr/>
        <a:lstStyle/>
        <a:p>
          <a:endParaRPr lang="en-US"/>
        </a:p>
      </dgm:t>
    </dgm:pt>
    <dgm:pt modelId="{C08E6DF8-ED46-446A-A152-E959BFDD2033}" type="sibTrans" cxnId="{DBA287D1-553C-441A-86B3-F3F0624380E1}">
      <dgm:prSet/>
      <dgm:spPr/>
      <dgm:t>
        <a:bodyPr/>
        <a:lstStyle/>
        <a:p>
          <a:endParaRPr lang="en-US"/>
        </a:p>
      </dgm:t>
    </dgm:pt>
    <dgm:pt modelId="{1272FFC7-F686-4ACB-90BC-9202960DB328}" type="pres">
      <dgm:prSet presAssocID="{600C47D0-E73C-4191-9B95-916DB1293F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F1B47D-B4E6-4F9B-A03B-B37108FFD8C1}" type="pres">
      <dgm:prSet presAssocID="{E3DBCDBF-9BFD-4338-8121-4E043552EBFD}" presName="parentLin" presStyleCnt="0"/>
      <dgm:spPr/>
    </dgm:pt>
    <dgm:pt modelId="{1974825A-6D37-47ED-ABA6-4E82CDF9D143}" type="pres">
      <dgm:prSet presAssocID="{E3DBCDBF-9BFD-4338-8121-4E043552EBF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63B8BCA-2839-4242-87D8-5836F6D8CB0A}" type="pres">
      <dgm:prSet presAssocID="{E3DBCDBF-9BFD-4338-8121-4E043552EBF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CDF18-2BAF-49CC-B715-0B7ACA01A37D}" type="pres">
      <dgm:prSet presAssocID="{E3DBCDBF-9BFD-4338-8121-4E043552EBFD}" presName="negativeSpace" presStyleCnt="0"/>
      <dgm:spPr/>
    </dgm:pt>
    <dgm:pt modelId="{1DB4CB5D-AA68-4B77-8625-514F2AF0AC23}" type="pres">
      <dgm:prSet presAssocID="{E3DBCDBF-9BFD-4338-8121-4E043552EBFD}" presName="childText" presStyleLbl="conFgAcc1" presStyleIdx="0" presStyleCnt="3">
        <dgm:presLayoutVars>
          <dgm:bulletEnabled val="1"/>
        </dgm:presLayoutVars>
      </dgm:prSet>
      <dgm:spPr/>
    </dgm:pt>
    <dgm:pt modelId="{7C976673-1031-4F60-BB54-16EDA63026EE}" type="pres">
      <dgm:prSet presAssocID="{268F82E7-B19F-4A4B-8188-E9D639B29E1A}" presName="spaceBetweenRectangles" presStyleCnt="0"/>
      <dgm:spPr/>
    </dgm:pt>
    <dgm:pt modelId="{5DF4383B-14B7-4084-9951-17D665C899EF}" type="pres">
      <dgm:prSet presAssocID="{ED5B2382-C46C-434D-BA23-2C9528E62D74}" presName="parentLin" presStyleCnt="0"/>
      <dgm:spPr/>
    </dgm:pt>
    <dgm:pt modelId="{BF516709-6ECB-4E73-B9BA-10D775FE9159}" type="pres">
      <dgm:prSet presAssocID="{ED5B2382-C46C-434D-BA23-2C9528E62D7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2D5DBD8-A1E0-47FE-AD9A-BE9F379381DC}" type="pres">
      <dgm:prSet presAssocID="{ED5B2382-C46C-434D-BA23-2C9528E62D7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80EFC-1803-417E-BEAC-E33BC9D21FBB}" type="pres">
      <dgm:prSet presAssocID="{ED5B2382-C46C-434D-BA23-2C9528E62D74}" presName="negativeSpace" presStyleCnt="0"/>
      <dgm:spPr/>
    </dgm:pt>
    <dgm:pt modelId="{B4992BAA-BB17-4707-8B66-AD5EA1771A45}" type="pres">
      <dgm:prSet presAssocID="{ED5B2382-C46C-434D-BA23-2C9528E62D7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55D93-423B-4F90-AA5E-952148BE9F1F}" type="pres">
      <dgm:prSet presAssocID="{A7F1E838-D1AD-4015-9FAF-1BE97E466836}" presName="spaceBetweenRectangles" presStyleCnt="0"/>
      <dgm:spPr/>
    </dgm:pt>
    <dgm:pt modelId="{862494C8-3BD8-4C7D-984C-323498581F5E}" type="pres">
      <dgm:prSet presAssocID="{B9E2C9BF-97EF-4EAC-A656-B8C64828D72E}" presName="parentLin" presStyleCnt="0"/>
      <dgm:spPr/>
    </dgm:pt>
    <dgm:pt modelId="{DAECF5A8-F4A4-44BD-BFCA-D2C23E4A7AE7}" type="pres">
      <dgm:prSet presAssocID="{B9E2C9BF-97EF-4EAC-A656-B8C64828D72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E65153B-9D27-4CB9-9439-379996C94865}" type="pres">
      <dgm:prSet presAssocID="{B9E2C9BF-97EF-4EAC-A656-B8C64828D72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BA93B-3EB0-4F22-A0AB-946A46C19201}" type="pres">
      <dgm:prSet presAssocID="{B9E2C9BF-97EF-4EAC-A656-B8C64828D72E}" presName="negativeSpace" presStyleCnt="0"/>
      <dgm:spPr/>
    </dgm:pt>
    <dgm:pt modelId="{2D253303-187D-4F78-9E14-98F902FB8068}" type="pres">
      <dgm:prSet presAssocID="{B9E2C9BF-97EF-4EAC-A656-B8C64828D72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FAA5B9-8D87-47E9-A37A-DE5C3133DA12}" type="presOf" srcId="{ED5B2382-C46C-434D-BA23-2C9528E62D74}" destId="{BF516709-6ECB-4E73-B9BA-10D775FE9159}" srcOrd="0" destOrd="0" presId="urn:microsoft.com/office/officeart/2005/8/layout/list1"/>
    <dgm:cxn modelId="{2FF3BD02-D32B-4CAA-8AD5-015A4BBAC2EF}" type="presOf" srcId="{0F725525-8B81-4B41-A7D9-747D6C95CDC5}" destId="{B4992BAA-BB17-4707-8B66-AD5EA1771A45}" srcOrd="0" destOrd="2" presId="urn:microsoft.com/office/officeart/2005/8/layout/list1"/>
    <dgm:cxn modelId="{0CC8F6DF-DCFD-4D3D-948B-4DD94ACDA941}" type="presOf" srcId="{ED5B2382-C46C-434D-BA23-2C9528E62D74}" destId="{D2D5DBD8-A1E0-47FE-AD9A-BE9F379381DC}" srcOrd="1" destOrd="0" presId="urn:microsoft.com/office/officeart/2005/8/layout/list1"/>
    <dgm:cxn modelId="{EFFD117B-5F4D-4B60-A7E7-950F780D3F26}" srcId="{600C47D0-E73C-4191-9B95-916DB1293F89}" destId="{B9E2C9BF-97EF-4EAC-A656-B8C64828D72E}" srcOrd="2" destOrd="0" parTransId="{9EEDE4B1-C4AA-4D4A-A323-5B4A4BB506AB}" sibTransId="{E80ABD69-DAB3-4AF5-8C1B-60E6093762A2}"/>
    <dgm:cxn modelId="{2C741AF8-03B7-400A-B6A7-61447B7F0C67}" type="presOf" srcId="{08D022B1-BF2F-481C-9242-948C344709AB}" destId="{2D253303-187D-4F78-9E14-98F902FB8068}" srcOrd="0" destOrd="1" presId="urn:microsoft.com/office/officeart/2005/8/layout/list1"/>
    <dgm:cxn modelId="{C2FFC54C-605E-4C2B-885D-071E1734C162}" type="presOf" srcId="{B9E2C9BF-97EF-4EAC-A656-B8C64828D72E}" destId="{DAECF5A8-F4A4-44BD-BFCA-D2C23E4A7AE7}" srcOrd="0" destOrd="0" presId="urn:microsoft.com/office/officeart/2005/8/layout/list1"/>
    <dgm:cxn modelId="{EB6072BC-34D5-4D66-8F1A-0C518780C7AC}" srcId="{ED5B2382-C46C-434D-BA23-2C9528E62D74}" destId="{8F3654D9-44BF-4254-B9F8-09752D960C77}" srcOrd="1" destOrd="0" parTransId="{95843E9C-F445-459B-BE50-800BFBBB18D7}" sibTransId="{1999CFCB-8BC6-4184-BD35-F56E2BE2CBDD}"/>
    <dgm:cxn modelId="{C90BAC1E-2AA1-4F48-A37E-4E8C2DBF15CB}" type="presOf" srcId="{B9E2C9BF-97EF-4EAC-A656-B8C64828D72E}" destId="{5E65153B-9D27-4CB9-9439-379996C94865}" srcOrd="1" destOrd="0" presId="urn:microsoft.com/office/officeart/2005/8/layout/list1"/>
    <dgm:cxn modelId="{B9AC1725-9686-468E-A6B6-382134671CA9}" srcId="{600C47D0-E73C-4191-9B95-916DB1293F89}" destId="{ED5B2382-C46C-434D-BA23-2C9528E62D74}" srcOrd="1" destOrd="0" parTransId="{5F63893F-EA69-4805-90CB-608A4D7C837D}" sibTransId="{A7F1E838-D1AD-4015-9FAF-1BE97E466836}"/>
    <dgm:cxn modelId="{D35F85AB-4E40-419D-9F2C-7BE4114D0946}" type="presOf" srcId="{E3DBCDBF-9BFD-4338-8121-4E043552EBFD}" destId="{963B8BCA-2839-4242-87D8-5836F6D8CB0A}" srcOrd="1" destOrd="0" presId="urn:microsoft.com/office/officeart/2005/8/layout/list1"/>
    <dgm:cxn modelId="{CAA71D4E-C42B-40B1-8366-3F206AEDD461}" type="presOf" srcId="{68B5D812-39FD-42CC-AD86-6B2B00D81F92}" destId="{B4992BAA-BB17-4707-8B66-AD5EA1771A45}" srcOrd="0" destOrd="0" presId="urn:microsoft.com/office/officeart/2005/8/layout/list1"/>
    <dgm:cxn modelId="{AD84B6CF-E06A-42F3-94B2-6404E5C6145D}" type="presOf" srcId="{8F3654D9-44BF-4254-B9F8-09752D960C77}" destId="{B4992BAA-BB17-4707-8B66-AD5EA1771A45}" srcOrd="0" destOrd="1" presId="urn:microsoft.com/office/officeart/2005/8/layout/list1"/>
    <dgm:cxn modelId="{D7DBF0BD-3445-41B8-925A-E676EFD1EBEE}" type="presOf" srcId="{42CC9961-7D91-4B67-B5B0-4EE291884822}" destId="{2D253303-187D-4F78-9E14-98F902FB8068}" srcOrd="0" destOrd="0" presId="urn:microsoft.com/office/officeart/2005/8/layout/list1"/>
    <dgm:cxn modelId="{E6F21E11-A74B-4280-9EBE-A7BC9EC2DF41}" type="presOf" srcId="{D13FF720-37E8-4AE2-AF90-FD57A4615759}" destId="{B4992BAA-BB17-4707-8B66-AD5EA1771A45}" srcOrd="0" destOrd="3" presId="urn:microsoft.com/office/officeart/2005/8/layout/list1"/>
    <dgm:cxn modelId="{146CF422-23AD-454F-AF4E-2CC90D1CB81A}" srcId="{ED5B2382-C46C-434D-BA23-2C9528E62D74}" destId="{0F725525-8B81-4B41-A7D9-747D6C95CDC5}" srcOrd="2" destOrd="0" parTransId="{A556F5B7-9A31-48DC-B7B9-B913DC36EC13}" sibTransId="{8A6B9928-9343-43B8-B9B3-C913B74CC7CA}"/>
    <dgm:cxn modelId="{373FAF62-509E-4401-99D2-AD30A291E2A3}" srcId="{ED5B2382-C46C-434D-BA23-2C9528E62D74}" destId="{68B5D812-39FD-42CC-AD86-6B2B00D81F92}" srcOrd="0" destOrd="0" parTransId="{F0A59C31-1965-4011-91A0-C5A7B4C2052A}" sibTransId="{D08E4778-0C7E-48A1-8396-B2557C1591EA}"/>
    <dgm:cxn modelId="{5743C82D-AEFC-42AF-BD9F-B2B0E3B77EFF}" srcId="{ED5B2382-C46C-434D-BA23-2C9528E62D74}" destId="{D13FF720-37E8-4AE2-AF90-FD57A4615759}" srcOrd="3" destOrd="0" parTransId="{ACC83B6D-B3C2-46A9-8F5E-23C1EE5A35BF}" sibTransId="{EDA0317B-33A1-49D4-B6F9-299111816BF4}"/>
    <dgm:cxn modelId="{D6380D2C-0E11-4BCC-A421-FCB859E11490}" type="presOf" srcId="{E3DBCDBF-9BFD-4338-8121-4E043552EBFD}" destId="{1974825A-6D37-47ED-ABA6-4E82CDF9D143}" srcOrd="0" destOrd="0" presId="urn:microsoft.com/office/officeart/2005/8/layout/list1"/>
    <dgm:cxn modelId="{EDED8A0D-97FF-4049-A658-82017444D37E}" srcId="{B9E2C9BF-97EF-4EAC-A656-B8C64828D72E}" destId="{42CC9961-7D91-4B67-B5B0-4EE291884822}" srcOrd="0" destOrd="0" parTransId="{E2A16292-421F-488A-B162-A16434036C96}" sibTransId="{D227A38C-BCD1-4070-85BE-AEA8E6178B32}"/>
    <dgm:cxn modelId="{244C2E1C-FAF0-46A6-805D-E74927B03792}" srcId="{600C47D0-E73C-4191-9B95-916DB1293F89}" destId="{E3DBCDBF-9BFD-4338-8121-4E043552EBFD}" srcOrd="0" destOrd="0" parTransId="{724BCD9D-85DF-4799-B5C5-747E34CF7593}" sibTransId="{268F82E7-B19F-4A4B-8188-E9D639B29E1A}"/>
    <dgm:cxn modelId="{DBA287D1-553C-441A-86B3-F3F0624380E1}" srcId="{B9E2C9BF-97EF-4EAC-A656-B8C64828D72E}" destId="{08D022B1-BF2F-481C-9242-948C344709AB}" srcOrd="1" destOrd="0" parTransId="{D2204F5D-F838-442F-AB39-C70DB88C34EC}" sibTransId="{C08E6DF8-ED46-446A-A152-E959BFDD2033}"/>
    <dgm:cxn modelId="{C619A8B9-BC32-47C5-8D33-3ECB477DA825}" type="presOf" srcId="{600C47D0-E73C-4191-9B95-916DB1293F89}" destId="{1272FFC7-F686-4ACB-90BC-9202960DB328}" srcOrd="0" destOrd="0" presId="urn:microsoft.com/office/officeart/2005/8/layout/list1"/>
    <dgm:cxn modelId="{F745B439-4AC2-400B-BD8C-89E54ED0AF23}" type="presParOf" srcId="{1272FFC7-F686-4ACB-90BC-9202960DB328}" destId="{FBF1B47D-B4E6-4F9B-A03B-B37108FFD8C1}" srcOrd="0" destOrd="0" presId="urn:microsoft.com/office/officeart/2005/8/layout/list1"/>
    <dgm:cxn modelId="{C9E3F664-15B4-4170-9A37-1B6C3F80029E}" type="presParOf" srcId="{FBF1B47D-B4E6-4F9B-A03B-B37108FFD8C1}" destId="{1974825A-6D37-47ED-ABA6-4E82CDF9D143}" srcOrd="0" destOrd="0" presId="urn:microsoft.com/office/officeart/2005/8/layout/list1"/>
    <dgm:cxn modelId="{E902342C-F988-407F-92E4-AD2BCFB3DA0F}" type="presParOf" srcId="{FBF1B47D-B4E6-4F9B-A03B-B37108FFD8C1}" destId="{963B8BCA-2839-4242-87D8-5836F6D8CB0A}" srcOrd="1" destOrd="0" presId="urn:microsoft.com/office/officeart/2005/8/layout/list1"/>
    <dgm:cxn modelId="{55F812B6-BDB6-4CEB-ACA3-4393494319F0}" type="presParOf" srcId="{1272FFC7-F686-4ACB-90BC-9202960DB328}" destId="{4D8CDF18-2BAF-49CC-B715-0B7ACA01A37D}" srcOrd="1" destOrd="0" presId="urn:microsoft.com/office/officeart/2005/8/layout/list1"/>
    <dgm:cxn modelId="{A0E0BE05-B8D3-423A-AB9C-C6E5FECC99FF}" type="presParOf" srcId="{1272FFC7-F686-4ACB-90BC-9202960DB328}" destId="{1DB4CB5D-AA68-4B77-8625-514F2AF0AC23}" srcOrd="2" destOrd="0" presId="urn:microsoft.com/office/officeart/2005/8/layout/list1"/>
    <dgm:cxn modelId="{60B94AF5-D317-49E7-895E-64DFF3344BD6}" type="presParOf" srcId="{1272FFC7-F686-4ACB-90BC-9202960DB328}" destId="{7C976673-1031-4F60-BB54-16EDA63026EE}" srcOrd="3" destOrd="0" presId="urn:microsoft.com/office/officeart/2005/8/layout/list1"/>
    <dgm:cxn modelId="{98869B65-EA96-4A2A-A809-372BEA819C35}" type="presParOf" srcId="{1272FFC7-F686-4ACB-90BC-9202960DB328}" destId="{5DF4383B-14B7-4084-9951-17D665C899EF}" srcOrd="4" destOrd="0" presId="urn:microsoft.com/office/officeart/2005/8/layout/list1"/>
    <dgm:cxn modelId="{04AFF722-0797-4E52-A1E7-441C606700DF}" type="presParOf" srcId="{5DF4383B-14B7-4084-9951-17D665C899EF}" destId="{BF516709-6ECB-4E73-B9BA-10D775FE9159}" srcOrd="0" destOrd="0" presId="urn:microsoft.com/office/officeart/2005/8/layout/list1"/>
    <dgm:cxn modelId="{19FCAF7D-4AD6-4D62-89C5-ABA14933AA25}" type="presParOf" srcId="{5DF4383B-14B7-4084-9951-17D665C899EF}" destId="{D2D5DBD8-A1E0-47FE-AD9A-BE9F379381DC}" srcOrd="1" destOrd="0" presId="urn:microsoft.com/office/officeart/2005/8/layout/list1"/>
    <dgm:cxn modelId="{D68604FD-89BC-43EF-BC12-257E02E5CCB7}" type="presParOf" srcId="{1272FFC7-F686-4ACB-90BC-9202960DB328}" destId="{A7B80EFC-1803-417E-BEAC-E33BC9D21FBB}" srcOrd="5" destOrd="0" presId="urn:microsoft.com/office/officeart/2005/8/layout/list1"/>
    <dgm:cxn modelId="{F5B9D35B-F892-4672-AB13-F713E0ECD574}" type="presParOf" srcId="{1272FFC7-F686-4ACB-90BC-9202960DB328}" destId="{B4992BAA-BB17-4707-8B66-AD5EA1771A45}" srcOrd="6" destOrd="0" presId="urn:microsoft.com/office/officeart/2005/8/layout/list1"/>
    <dgm:cxn modelId="{90BE62C9-78B5-4676-A850-AD156D50052C}" type="presParOf" srcId="{1272FFC7-F686-4ACB-90BC-9202960DB328}" destId="{C6C55D93-423B-4F90-AA5E-952148BE9F1F}" srcOrd="7" destOrd="0" presId="urn:microsoft.com/office/officeart/2005/8/layout/list1"/>
    <dgm:cxn modelId="{3DF32FCD-22C2-4052-9688-F67A9D3B4F24}" type="presParOf" srcId="{1272FFC7-F686-4ACB-90BC-9202960DB328}" destId="{862494C8-3BD8-4C7D-984C-323498581F5E}" srcOrd="8" destOrd="0" presId="urn:microsoft.com/office/officeart/2005/8/layout/list1"/>
    <dgm:cxn modelId="{B4E8B2C0-13CE-4F55-A226-8BC59507B981}" type="presParOf" srcId="{862494C8-3BD8-4C7D-984C-323498581F5E}" destId="{DAECF5A8-F4A4-44BD-BFCA-D2C23E4A7AE7}" srcOrd="0" destOrd="0" presId="urn:microsoft.com/office/officeart/2005/8/layout/list1"/>
    <dgm:cxn modelId="{2A5F4316-E552-4C98-B6E7-5646F3EFDC7C}" type="presParOf" srcId="{862494C8-3BD8-4C7D-984C-323498581F5E}" destId="{5E65153B-9D27-4CB9-9439-379996C94865}" srcOrd="1" destOrd="0" presId="urn:microsoft.com/office/officeart/2005/8/layout/list1"/>
    <dgm:cxn modelId="{BF70087C-409C-467D-B20C-D1E5F96BA762}" type="presParOf" srcId="{1272FFC7-F686-4ACB-90BC-9202960DB328}" destId="{2B0BA93B-3EB0-4F22-A0AB-946A46C19201}" srcOrd="9" destOrd="0" presId="urn:microsoft.com/office/officeart/2005/8/layout/list1"/>
    <dgm:cxn modelId="{996C0AC4-4165-4727-B36F-976F374035E8}" type="presParOf" srcId="{1272FFC7-F686-4ACB-90BC-9202960DB328}" destId="{2D253303-187D-4F78-9E14-98F902FB806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4CB5D-AA68-4B77-8625-514F2AF0AC23}">
      <dsp:nvSpPr>
        <dsp:cNvPr id="0" name=""/>
        <dsp:cNvSpPr/>
      </dsp:nvSpPr>
      <dsp:spPr>
        <a:xfrm>
          <a:off x="0" y="377232"/>
          <a:ext cx="11032958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B8BCA-2839-4242-87D8-5836F6D8CB0A}">
      <dsp:nvSpPr>
        <dsp:cNvPr id="0" name=""/>
        <dsp:cNvSpPr/>
      </dsp:nvSpPr>
      <dsp:spPr>
        <a:xfrm>
          <a:off x="551647" y="96792"/>
          <a:ext cx="7723070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14" tIns="0" rIns="29191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Spring 2020 survey / 2021 July appointment</a:t>
          </a:r>
        </a:p>
      </dsp:txBody>
      <dsp:txXfrm>
        <a:off x="579027" y="124172"/>
        <a:ext cx="7668310" cy="506120"/>
      </dsp:txXfrm>
    </dsp:sp>
    <dsp:sp modelId="{B4992BAA-BB17-4707-8B66-AD5EA1771A45}">
      <dsp:nvSpPr>
        <dsp:cNvPr id="0" name=""/>
        <dsp:cNvSpPr/>
      </dsp:nvSpPr>
      <dsp:spPr>
        <a:xfrm>
          <a:off x="0" y="1239073"/>
          <a:ext cx="11032958" cy="17356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280" tIns="395732" rIns="85628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Addition of APD contact info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Addition of 4</a:t>
          </a:r>
          <a:r>
            <a:rPr lang="en-US" sz="1900" kern="1200" baseline="30000" dirty="0"/>
            <a:t>th</a:t>
          </a:r>
          <a:r>
            <a:rPr lang="en-US" sz="1900" kern="1200" dirty="0"/>
            <a:t> year PD contact info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Engaged with SOPE, PCICS, PACES, </a:t>
          </a:r>
          <a:r>
            <a:rPr lang="en-US" sz="1900" kern="1200" dirty="0" err="1"/>
            <a:t>cath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CICU common application and timeline</a:t>
          </a:r>
        </a:p>
      </dsp:txBody>
      <dsp:txXfrm>
        <a:off x="0" y="1239073"/>
        <a:ext cx="11032958" cy="1735650"/>
      </dsp:txXfrm>
    </dsp:sp>
    <dsp:sp modelId="{D2D5DBD8-A1E0-47FE-AD9A-BE9F379381DC}">
      <dsp:nvSpPr>
        <dsp:cNvPr id="0" name=""/>
        <dsp:cNvSpPr/>
      </dsp:nvSpPr>
      <dsp:spPr>
        <a:xfrm>
          <a:off x="551647" y="958632"/>
          <a:ext cx="7723070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14" tIns="0" rIns="29191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Spring 2021 survey / 2022 appointment</a:t>
          </a:r>
        </a:p>
      </dsp:txBody>
      <dsp:txXfrm>
        <a:off x="579027" y="986012"/>
        <a:ext cx="7668310" cy="506120"/>
      </dsp:txXfrm>
    </dsp:sp>
    <dsp:sp modelId="{2D253303-187D-4F78-9E14-98F902FB8068}">
      <dsp:nvSpPr>
        <dsp:cNvPr id="0" name=""/>
        <dsp:cNvSpPr/>
      </dsp:nvSpPr>
      <dsp:spPr>
        <a:xfrm>
          <a:off x="0" y="3357763"/>
          <a:ext cx="11032958" cy="11072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280" tIns="395732" rIns="85628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Will send to both categorical PD and subsp. PDs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Will get fellow input about process (???)</a:t>
          </a:r>
        </a:p>
      </dsp:txBody>
      <dsp:txXfrm>
        <a:off x="0" y="3357763"/>
        <a:ext cx="11032958" cy="1107225"/>
      </dsp:txXfrm>
    </dsp:sp>
    <dsp:sp modelId="{5E65153B-9D27-4CB9-9439-379996C94865}">
      <dsp:nvSpPr>
        <dsp:cNvPr id="0" name=""/>
        <dsp:cNvSpPr/>
      </dsp:nvSpPr>
      <dsp:spPr>
        <a:xfrm>
          <a:off x="551647" y="3077323"/>
          <a:ext cx="7723070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14" tIns="0" rIns="29191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Spring 2022 survey </a:t>
          </a:r>
          <a:r>
            <a:rPr lang="en-US" sz="1900" kern="1200" dirty="0">
              <a:sym typeface="Wingdings" panose="05000000000000000000" pitchFamily="2" charset="2"/>
            </a:rPr>
            <a:t> 2023 appointment </a:t>
          </a:r>
          <a:endParaRPr lang="en-US" sz="1900" kern="1200" dirty="0"/>
        </a:p>
      </dsp:txBody>
      <dsp:txXfrm>
        <a:off x="579027" y="3104703"/>
        <a:ext cx="766831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DFA6-F614-4793-AE7E-768757AB5BD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FED2-7D36-40FF-B4A6-DAA7F3924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9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DFA6-F614-4793-AE7E-768757AB5BD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FED2-7D36-40FF-B4A6-DAA7F3924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6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DFA6-F614-4793-AE7E-768757AB5BD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FED2-7D36-40FF-B4A6-DAA7F3924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2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DFA6-F614-4793-AE7E-768757AB5BD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FED2-7D36-40FF-B4A6-DAA7F3924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2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DFA6-F614-4793-AE7E-768757AB5BD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FED2-7D36-40FF-B4A6-DAA7F3924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8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DFA6-F614-4793-AE7E-768757AB5BD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FED2-7D36-40FF-B4A6-DAA7F3924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7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DFA6-F614-4793-AE7E-768757AB5BD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FED2-7D36-40FF-B4A6-DAA7F3924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DFA6-F614-4793-AE7E-768757AB5BD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FED2-7D36-40FF-B4A6-DAA7F3924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6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DFA6-F614-4793-AE7E-768757AB5BD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FED2-7D36-40FF-B4A6-DAA7F3924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8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DFA6-F614-4793-AE7E-768757AB5BD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FED2-7D36-40FF-B4A6-DAA7F3924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9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DFA6-F614-4793-AE7E-768757AB5BD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FED2-7D36-40FF-B4A6-DAA7F3924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8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5DFA6-F614-4793-AE7E-768757AB5BD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FFED2-7D36-40FF-B4A6-DAA7F3924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1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748" y="398811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Program Directors Meeting</a:t>
            </a:r>
          </a:p>
          <a:p>
            <a:r>
              <a:rPr lang="en-US" sz="2800" dirty="0" smtClean="0"/>
              <a:t>Winter 2022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154112"/>
            <a:ext cx="9149749" cy="230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7146" y="334107"/>
            <a:ext cx="7927109" cy="1325563"/>
          </a:xfrm>
        </p:spPr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Year Subspecialties Fellowship Survey and Listings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599" y="1659670"/>
            <a:ext cx="7656705" cy="4849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87" t="23072" r="66465" b="30917"/>
          <a:stretch/>
        </p:blipFill>
        <p:spPr>
          <a:xfrm>
            <a:off x="9877829" y="365125"/>
            <a:ext cx="1749976" cy="6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Year Fellowship Survey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FB25651-0E92-4D5F-8EB3-28BA0E287984}"/>
              </a:ext>
            </a:extLst>
          </p:cNvPr>
          <p:cNvGraphicFramePr/>
          <p:nvPr>
            <p:extLst/>
          </p:nvPr>
        </p:nvGraphicFramePr>
        <p:xfrm>
          <a:off x="838200" y="1576552"/>
          <a:ext cx="11032958" cy="4561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2887" t="23072" r="66465" b="30917"/>
          <a:stretch/>
        </p:blipFill>
        <p:spPr>
          <a:xfrm>
            <a:off x="9877829" y="365125"/>
            <a:ext cx="1749976" cy="6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4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BDA0AB-3D26-484B-9BA5-40BBE96F3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64" y="365125"/>
            <a:ext cx="7383427" cy="4713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83FD22-4B22-43BA-9AFD-056923206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152" y="2001651"/>
            <a:ext cx="4671848" cy="4856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887" t="23072" r="66465" b="30917"/>
          <a:stretch/>
        </p:blipFill>
        <p:spPr>
          <a:xfrm>
            <a:off x="9877829" y="365125"/>
            <a:ext cx="1749976" cy="6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7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28AE3-D7BC-4934-97AF-6E65FDD17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236" y="593506"/>
            <a:ext cx="8041528" cy="6264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87" t="23072" r="66465" b="30917"/>
          <a:stretch/>
        </p:blipFill>
        <p:spPr>
          <a:xfrm>
            <a:off x="9877829" y="365125"/>
            <a:ext cx="1749976" cy="6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58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A43944-1F4E-4C77-BEB3-E65CF989F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6" y="114697"/>
            <a:ext cx="4638675" cy="1352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87E033-FEFB-46B3-A06B-73364C22C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0" y="935769"/>
            <a:ext cx="4154600" cy="5532437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F024C5B-0488-45CE-8CB2-CB80AFAF0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99687" y="1467247"/>
            <a:ext cx="2800438" cy="4351338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C0285F-FBA2-435D-8E66-234EF3EA6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858" y="1467247"/>
            <a:ext cx="3003814" cy="51673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55BA86-8086-4822-95DF-3B47AF10B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3895" y="43940"/>
            <a:ext cx="27146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82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63" y="264161"/>
            <a:ext cx="3601217" cy="320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320" y="768554"/>
            <a:ext cx="3277427" cy="5347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587" y="1021258"/>
            <a:ext cx="3876280" cy="488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1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357" y="731520"/>
            <a:ext cx="4021635" cy="5760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63" y="264161"/>
            <a:ext cx="3601217" cy="320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87" y="1097280"/>
            <a:ext cx="7306657" cy="52050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63" y="264161"/>
            <a:ext cx="3601217" cy="320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ECIALTY REVIEW IN&#10;Pediatric Cardiology&#10;,AUGUST 8-12, 2022  &#10;ESTABLISHED IN 1975&#10;,SPECIALTY REVIEW IN&#10;Pediatric Cardiology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61" y="287154"/>
            <a:ext cx="51244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61" y="1769649"/>
            <a:ext cx="9672835" cy="3269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166" y="4220633"/>
            <a:ext cx="2602670" cy="24244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89660" y="287154"/>
            <a:ext cx="237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AAP Headquarters</a:t>
            </a:r>
          </a:p>
          <a:p>
            <a:r>
              <a:rPr lang="en-US" dirty="0" smtClean="0"/>
              <a:t>Chicago, 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3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3298"/>
            <a:ext cx="10515600" cy="1325563"/>
          </a:xfrm>
        </p:spPr>
        <p:txBody>
          <a:bodyPr/>
          <a:lstStyle/>
          <a:p>
            <a:r>
              <a:rPr lang="en-US" dirty="0" smtClean="0"/>
              <a:t>Individual Program Board Review Preparation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87" t="23072" r="66465" b="30917"/>
          <a:stretch/>
        </p:blipFill>
        <p:spPr>
          <a:xfrm>
            <a:off x="8935720" y="230188"/>
            <a:ext cx="2804160" cy="105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8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Welcome…							Armsby</a:t>
            </a:r>
          </a:p>
          <a:p>
            <a:r>
              <a:rPr lang="en-US" dirty="0" smtClean="0"/>
              <a:t>ACGME Proposed FTE Changes &amp; SPCTPD response…	Rupali</a:t>
            </a:r>
          </a:p>
          <a:p>
            <a:r>
              <a:rPr lang="en-US" dirty="0" smtClean="0"/>
              <a:t>Plans for the upcoming ACC…					Etheridge</a:t>
            </a:r>
          </a:p>
          <a:p>
            <a:r>
              <a:rPr lang="en-US" dirty="0" smtClean="0"/>
              <a:t>New Match Dates…						Armsby</a:t>
            </a:r>
          </a:p>
          <a:p>
            <a:r>
              <a:rPr lang="en-US" dirty="0" smtClean="0"/>
              <a:t>Recruitment/Interviews 2022…				Brown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year fellowship survey/listings…				Frank</a:t>
            </a:r>
          </a:p>
          <a:p>
            <a:r>
              <a:rPr lang="en-US" dirty="0" smtClean="0"/>
              <a:t>AAP Review Course &amp; ABP Content Guidelines…		Armsby</a:t>
            </a:r>
          </a:p>
          <a:p>
            <a:r>
              <a:rPr lang="en-US" dirty="0" smtClean="0"/>
              <a:t>Individual Program Board Review Resources…		Armsby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87" t="23072" r="66465" b="30917"/>
          <a:stretch/>
        </p:blipFill>
        <p:spPr>
          <a:xfrm>
            <a:off x="9877829" y="365125"/>
            <a:ext cx="1749976" cy="6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Welcome…							Armsby</a:t>
            </a:r>
          </a:p>
          <a:p>
            <a:r>
              <a:rPr lang="en-US" dirty="0" smtClean="0"/>
              <a:t>ACGME Proposed FTE Changes &amp; SPCTPD response…	Rupali</a:t>
            </a:r>
          </a:p>
          <a:p>
            <a:r>
              <a:rPr lang="en-US" dirty="0" smtClean="0"/>
              <a:t>Plans for the upcoming ACC…					Etheridge</a:t>
            </a:r>
          </a:p>
          <a:p>
            <a:r>
              <a:rPr lang="en-US" dirty="0" smtClean="0"/>
              <a:t>New Match Dates…						Armsby</a:t>
            </a:r>
          </a:p>
          <a:p>
            <a:r>
              <a:rPr lang="en-US" dirty="0" smtClean="0"/>
              <a:t>Recruitment/Interviews 2022…				Brown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year fellowship survey/listings…				Frank</a:t>
            </a:r>
          </a:p>
          <a:p>
            <a:r>
              <a:rPr lang="en-US" dirty="0" smtClean="0"/>
              <a:t>AAP Review Course &amp; ABP Content Guidelines…		Armsby</a:t>
            </a:r>
          </a:p>
          <a:p>
            <a:r>
              <a:rPr lang="en-US" dirty="0" smtClean="0"/>
              <a:t>Individual Program Board Review Resources…		Armsby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887" t="23072" r="66465" b="30917"/>
          <a:stretch/>
        </p:blipFill>
        <p:spPr>
          <a:xfrm>
            <a:off x="9877829" y="365125"/>
            <a:ext cx="1749976" cy="6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Board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525039"/>
              </p:ext>
            </p:extLst>
          </p:nvPr>
        </p:nvGraphicFramePr>
        <p:xfrm>
          <a:off x="609600" y="2150744"/>
          <a:ext cx="11318240" cy="33661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613154140"/>
                    </a:ext>
                  </a:extLst>
                </a:gridCol>
                <a:gridCol w="2397760">
                  <a:extLst>
                    <a:ext uri="{9D8B030D-6E8A-4147-A177-3AD203B41FA5}">
                      <a16:colId xmlns:a16="http://schemas.microsoft.com/office/drawing/2014/main" val="2506455643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30220260"/>
                    </a:ext>
                  </a:extLst>
                </a:gridCol>
                <a:gridCol w="5527040">
                  <a:extLst>
                    <a:ext uri="{9D8B030D-6E8A-4147-A177-3AD203B41FA5}">
                      <a16:colId xmlns:a16="http://schemas.microsoft.com/office/drawing/2014/main" val="981063166"/>
                    </a:ext>
                  </a:extLst>
                </a:gridCol>
              </a:tblGrid>
              <a:tr h="63309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President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Laurie</a:t>
                      </a:r>
                      <a:r>
                        <a:rPr lang="en-US" sz="2400" baseline="0" dirty="0" smtClean="0"/>
                        <a:t> Armsby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OHSU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armsbyl@ohsu.edu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259082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Vice President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Susan</a:t>
                      </a:r>
                      <a:r>
                        <a:rPr lang="en-US" sz="2400" baseline="0" dirty="0" smtClean="0"/>
                        <a:t> Etheridge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Utah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Susan.Etheridge@hsc.Utah.edu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033723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Sec/Treasurer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Rupali Gandhi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Rupali.Gandhi@aah.org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390116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Past </a:t>
                      </a:r>
                      <a:r>
                        <a:rPr lang="en-US" sz="2400" dirty="0" smtClean="0"/>
                        <a:t>President</a:t>
                      </a:r>
                      <a:r>
                        <a:rPr lang="en-US" sz="2400" baseline="0" dirty="0" smtClean="0"/>
                        <a:t> &amp; COPS Rep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Lowell Frank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DC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LFrank@childrensnational.org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680305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Administrator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Lindsay</a:t>
                      </a:r>
                      <a:r>
                        <a:rPr lang="en-US" sz="2400" baseline="0" dirty="0" smtClean="0"/>
                        <a:t> Attaway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DC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Lattaway@childrensnational.org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489616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87" t="23072" r="66465" b="30917"/>
          <a:stretch/>
        </p:blipFill>
        <p:spPr>
          <a:xfrm>
            <a:off x="9877829" y="365125"/>
            <a:ext cx="1749976" cy="6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3C6F23FE-838D-F447-86DB-B934AE871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2364" y="1509048"/>
            <a:ext cx="6524414" cy="5226121"/>
          </a:xfr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68745" y="230188"/>
            <a:ext cx="7910015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ACGME Proposed FTE Changes and </a:t>
            </a:r>
            <a:br>
              <a:rPr lang="en-US" dirty="0" smtClean="0"/>
            </a:br>
            <a:r>
              <a:rPr lang="en-US" dirty="0" smtClean="0"/>
              <a:t>SPCTPD Response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887" t="23072" r="66465" b="30917"/>
          <a:stretch/>
        </p:blipFill>
        <p:spPr>
          <a:xfrm>
            <a:off x="9877829" y="365125"/>
            <a:ext cx="1749976" cy="6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2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98FEF-6D92-824B-B043-7278467D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9F16E-632A-B340-9741-C223A074E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140"/>
            <a:ext cx="5257800" cy="3725839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CoPs/APPD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0-3 fellows: 0.2 FTE</a:t>
            </a:r>
          </a:p>
          <a:p>
            <a:pPr marL="0" indent="0">
              <a:buNone/>
            </a:pPr>
            <a:r>
              <a:rPr lang="en-US" dirty="0"/>
              <a:t>4-6 fellows: 0.25 FTE</a:t>
            </a:r>
          </a:p>
          <a:p>
            <a:pPr marL="0" indent="0">
              <a:buNone/>
            </a:pPr>
            <a:r>
              <a:rPr lang="en-US" dirty="0"/>
              <a:t>7-9 fellows: 0.3 FTE</a:t>
            </a:r>
          </a:p>
          <a:p>
            <a:pPr marL="0" indent="0">
              <a:buNone/>
            </a:pPr>
            <a:r>
              <a:rPr lang="en-US" dirty="0"/>
              <a:t>10-12 fellows: 0.35 FTE</a:t>
            </a:r>
          </a:p>
          <a:p>
            <a:pPr marL="0" indent="0">
              <a:buNone/>
            </a:pPr>
            <a:r>
              <a:rPr lang="en-US" dirty="0"/>
              <a:t>13-15 fellows: 0.4 FTE</a:t>
            </a:r>
          </a:p>
          <a:p>
            <a:pPr marL="0" indent="0">
              <a:buNone/>
            </a:pPr>
            <a:r>
              <a:rPr lang="en-US" dirty="0"/>
              <a:t>0.5 FTE increase for every 3 fellows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3769FC-D256-E64C-A9AD-98E107710620}"/>
              </a:ext>
            </a:extLst>
          </p:cNvPr>
          <p:cNvSpPr txBox="1">
            <a:spLocks/>
          </p:cNvSpPr>
          <p:nvPr/>
        </p:nvSpPr>
        <p:spPr>
          <a:xfrm>
            <a:off x="6682854" y="1583140"/>
            <a:ext cx="5257800" cy="34938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/>
              <a:t>Modified: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0-3 fellows: 0.2 FTE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4-6 fellows: 0.3 FTE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7-10 fellows: 0.4 FTE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11-15 fellows: 0.5 FTE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&gt;15 fellows: 0.6 FTE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CAE0AE-7737-7945-BEA0-FCA0B5524C70}"/>
              </a:ext>
            </a:extLst>
          </p:cNvPr>
          <p:cNvSpPr txBox="1"/>
          <p:nvPr/>
        </p:nvSpPr>
        <p:spPr>
          <a:xfrm>
            <a:off x="838200" y="5568287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 PDs surveyed: 22 preferred the modified proposal, 2 the ACGME proposal, 5 current, 1 CoPs/APPD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887" t="23072" r="66465" b="30917"/>
          <a:stretch/>
        </p:blipFill>
        <p:spPr>
          <a:xfrm>
            <a:off x="9877829" y="365125"/>
            <a:ext cx="1749976" cy="6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13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83489"/>
            <a:ext cx="10515600" cy="1325563"/>
          </a:xfrm>
        </p:spPr>
        <p:txBody>
          <a:bodyPr/>
          <a:lstStyle/>
          <a:p>
            <a:r>
              <a:rPr lang="en-US" dirty="0" smtClean="0"/>
              <a:t>SPCTPD Activities at the ACC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8200" y="3086742"/>
            <a:ext cx="110762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Friday, April 1:  Community Day, 1-5:00 pm;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  Marriott Marquis, fellows encouraged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Friday, April 1:  Social Hour for Fellows, 5-6:00 pm; Marriott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Marquis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Saturday, April 2:  Speed dating, 12-1:00 pm; 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Fellows and faculty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(PD volunteers??); Location 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tba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Saturday, April 2:  PD meeting, 4:30-6:00 pm; Marriott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Marquis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Saturday, April 2:  ACPC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section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meeting, 6-7:00 pm; Marriott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Marquis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5830" y="1909052"/>
            <a:ext cx="7759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Washington, DC;  </a:t>
            </a:r>
          </a:p>
          <a:p>
            <a:r>
              <a:rPr lang="en-US" sz="2000" dirty="0" smtClean="0"/>
              <a:t>Friday, April 1- Monday, April 4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829" y="1116016"/>
            <a:ext cx="2002485" cy="897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887" t="23072" r="66465" b="30917"/>
          <a:stretch/>
        </p:blipFill>
        <p:spPr>
          <a:xfrm>
            <a:off x="9877829" y="365125"/>
            <a:ext cx="1749976" cy="6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32" y="608437"/>
            <a:ext cx="763706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Newly Combined Medicine and Pediatrics Specialties Match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9427"/>
            <a:ext cx="10515600" cy="3597536"/>
          </a:xfrm>
        </p:spPr>
        <p:txBody>
          <a:bodyPr/>
          <a:lstStyle/>
          <a:p>
            <a:r>
              <a:rPr lang="en-US" dirty="0" smtClean="0"/>
              <a:t>Match Registration Opens			August 24, 2022</a:t>
            </a:r>
          </a:p>
          <a:p>
            <a:r>
              <a:rPr lang="en-US" dirty="0" smtClean="0"/>
              <a:t>Rank Order List Opens				September 28, 2022</a:t>
            </a:r>
          </a:p>
          <a:p>
            <a:r>
              <a:rPr lang="en-US" dirty="0" smtClean="0"/>
              <a:t>Quota Change Deadline				November 2, 2022</a:t>
            </a:r>
          </a:p>
          <a:p>
            <a:r>
              <a:rPr lang="en-US" dirty="0" smtClean="0"/>
              <a:t>Rank Order List Certification Deadline	November 16, 2022</a:t>
            </a:r>
          </a:p>
          <a:p>
            <a:r>
              <a:rPr lang="en-US" dirty="0" smtClean="0"/>
              <a:t>Match Day						November 30, 2022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87" t="23072" r="66465" b="30917"/>
          <a:stretch/>
        </p:blipFill>
        <p:spPr>
          <a:xfrm>
            <a:off x="9877829" y="365125"/>
            <a:ext cx="1749976" cy="6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83489"/>
            <a:ext cx="7910015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Interviews/Recruiting post-</a:t>
            </a:r>
            <a:r>
              <a:rPr lang="en-US" dirty="0" err="1" smtClean="0"/>
              <a:t>Covid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00797"/>
            <a:ext cx="2305050" cy="10191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3801365"/>
            <a:ext cx="108033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Come to consensus regarding our preference for recruitment/interview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practice when travel restrictions and infection concerns from the pandemic are no longer an issue.  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Share any specific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data (surveys, consensus statements, etc.)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gathered from our sub-specialty.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  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887" t="23072" r="66465" b="30917"/>
          <a:stretch/>
        </p:blipFill>
        <p:spPr>
          <a:xfrm>
            <a:off x="9877829" y="365125"/>
            <a:ext cx="1749976" cy="6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6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2493</TotalTime>
  <Words>587</Words>
  <Application>Microsoft Office PowerPoint</Application>
  <PresentationFormat>Widescreen</PresentationFormat>
  <Paragraphs>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Agenda</vt:lpstr>
      <vt:lpstr>Agenda</vt:lpstr>
      <vt:lpstr>Current Board</vt:lpstr>
      <vt:lpstr>ACGME Proposed FTE Changes and  SPCTPD Response</vt:lpstr>
      <vt:lpstr>Alternate proposals</vt:lpstr>
      <vt:lpstr>SPCTPD Activities at the ACC</vt:lpstr>
      <vt:lpstr>Newly Combined Medicine and Pediatrics Specialties Match Dates</vt:lpstr>
      <vt:lpstr>Interviews/Recruiting post-Covid</vt:lpstr>
      <vt:lpstr>4th Year Subspecialties Fellowship Survey and Listings</vt:lpstr>
      <vt:lpstr>4th Year Fellowship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Individual Program Board Review Preparation</vt:lpstr>
    </vt:vector>
  </TitlesOfParts>
  <Company>OHSU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Armsby</dc:creator>
  <cp:lastModifiedBy>Laurie Armsby</cp:lastModifiedBy>
  <cp:revision>12</cp:revision>
  <cp:lastPrinted>2022-02-08T00:02:24Z</cp:lastPrinted>
  <dcterms:created xsi:type="dcterms:W3CDTF">2022-02-07T23:33:21Z</dcterms:created>
  <dcterms:modified xsi:type="dcterms:W3CDTF">2022-02-10T19:12:14Z</dcterms:modified>
</cp:coreProperties>
</file>