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20" r:id="rId2"/>
    <p:sldMasterId id="2147483833" r:id="rId3"/>
  </p:sldMasterIdLst>
  <p:notesMasterIdLst>
    <p:notesMasterId r:id="rId13"/>
  </p:notesMasterIdLst>
  <p:sldIdLst>
    <p:sldId id="256" r:id="rId4"/>
    <p:sldId id="274" r:id="rId5"/>
    <p:sldId id="374" r:id="rId6"/>
    <p:sldId id="269" r:id="rId7"/>
    <p:sldId id="261" r:id="rId8"/>
    <p:sldId id="262" r:id="rId9"/>
    <p:sldId id="275" r:id="rId10"/>
    <p:sldId id="3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8204"/>
  </p:normalViewPr>
  <p:slideViewPr>
    <p:cSldViewPr snapToGrid="0">
      <p:cViewPr varScale="1">
        <p:scale>
          <a:sx n="65" d="100"/>
          <a:sy n="65" d="100"/>
        </p:scale>
        <p:origin x="-9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80E31-C23F-1240-8A64-DDA3ACF5A769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9AC3C-C372-8D4C-847C-40D241ABD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6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0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2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8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5279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89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4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0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74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5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CA2E7C7-CD7E-624A-848A-FE7B00F079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52800" y="0"/>
            <a:ext cx="88392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5" name="Picture 3" descr="TCH_Stacked.eps">
            <a:extLst>
              <a:ext uri="{FF2B5EF4-FFF2-40B4-BE49-F238E27FC236}">
                <a16:creationId xmlns:a16="http://schemas.microsoft.com/office/drawing/2014/main" xmlns="" id="{3F42B151-FF3C-664D-8FE7-19ECC0FED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248073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CM_Logo_Spot.eps">
            <a:extLst>
              <a:ext uri="{FF2B5EF4-FFF2-40B4-BE49-F238E27FC236}">
                <a16:creationId xmlns:a16="http://schemas.microsoft.com/office/drawing/2014/main" xmlns="" id="{C7C5730D-4F82-0B40-954B-38D143D52F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7" y="5867400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66A2A41-1F7C-3948-AA78-A05A4D71A9B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022167" y="6172200"/>
            <a:ext cx="3852333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en-US" sz="2300" i="1">
                <a:solidFill>
                  <a:srgbClr val="A6A6A6"/>
                </a:solidFill>
                <a:latin typeface="Arial" charset="0"/>
              </a:rPr>
              <a:t>Pediatrics</a:t>
            </a:r>
          </a:p>
        </p:txBody>
      </p:sp>
      <p:sp>
        <p:nvSpPr>
          <p:cNvPr id="437276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09018" y="3721100"/>
            <a:ext cx="7179733" cy="427038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>
                <a:solidFill>
                  <a:srgbClr val="A6A6A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725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409018" y="2016125"/>
            <a:ext cx="7179733" cy="1676400"/>
          </a:xfrm>
        </p:spPr>
        <p:txBody>
          <a:bodyPr lIns="0" tIns="0" rIns="0" bIns="0" anchor="b"/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760191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1" y="1238250"/>
            <a:ext cx="10985500" cy="2583476"/>
          </a:xfrm>
        </p:spPr>
        <p:txBody>
          <a:bodyPr/>
          <a:lstStyle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441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46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99123"/>
            <a:ext cx="103632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2792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251" y="1238250"/>
            <a:ext cx="5391149" cy="23987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238250"/>
            <a:ext cx="5391151" cy="23987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7248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5543"/>
            <a:ext cx="5386917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20889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05543"/>
            <a:ext cx="5389033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20889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470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93152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73393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27533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9573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8915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505009" y="1238250"/>
            <a:ext cx="12093760" cy="1415464"/>
          </a:xfrm>
        </p:spPr>
        <p:txBody>
          <a:bodyPr vert="eaVert"/>
          <a:lstStyle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639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434" y="120651"/>
            <a:ext cx="2745317" cy="2519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2223" y="120651"/>
            <a:ext cx="5138010" cy="2519363"/>
          </a:xfrm>
        </p:spPr>
        <p:txBody>
          <a:bodyPr vert="eaVert"/>
          <a:lstStyle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950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1" y="120651"/>
            <a:ext cx="10985500" cy="1012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3251" y="1238251"/>
            <a:ext cx="5391149" cy="2583464"/>
          </a:xfrm>
        </p:spPr>
        <p:txBody>
          <a:bodyPr/>
          <a:lstStyle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1" y="1238251"/>
            <a:ext cx="5391151" cy="430887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1413891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8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1" y="37303"/>
            <a:ext cx="10985500" cy="1012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1" y="1238250"/>
            <a:ext cx="10985500" cy="2583476"/>
          </a:xfrm>
          <a:prstGeom prst="rect">
            <a:avLst/>
          </a:prstGeom>
        </p:spPr>
        <p:txBody>
          <a:bodyPr/>
          <a:lstStyle>
            <a:lvl1pPr marL="234950" indent="-23495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12763" indent="-27146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alibri" pitchFamily="34" charset="0"/>
              <a:buChar char="–"/>
              <a:defRPr sz="2400">
                <a:solidFill>
                  <a:schemeClr val="tx1"/>
                </a:solidFill>
              </a:defRPr>
            </a:lvl2pPr>
            <a:lvl3pPr marL="690563" indent="-1778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977900" indent="-287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alibri" pitchFamily="34" charset="0"/>
              <a:buChar char="–"/>
              <a:defRPr sz="2400">
                <a:solidFill>
                  <a:schemeClr val="tx1"/>
                </a:solidFill>
                <a:latin typeface="Arial"/>
              </a:defRPr>
            </a:lvl4pPr>
            <a:lvl5pPr marL="1203325" indent="-22542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640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42B6D3-F5A0-4B3A-90B0-1069B09E668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574F1C-4D27-4920-B18B-B2FCA6CA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53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42B6D3-F5A0-4B3A-90B0-1069B09E668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574F1C-4D27-4920-B18B-B2FCA6CA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78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8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0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1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4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1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1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58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75" name="Rectangle 6">
            <a:extLst>
              <a:ext uri="{FF2B5EF4-FFF2-40B4-BE49-F238E27FC236}">
                <a16:creationId xmlns:a16="http://schemas.microsoft.com/office/drawing/2014/main" xmlns="" id="{71345811-25D0-EE40-9A92-7EA65B382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102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436276" name="Line 52">
            <a:extLst>
              <a:ext uri="{FF2B5EF4-FFF2-40B4-BE49-F238E27FC236}">
                <a16:creationId xmlns:a16="http://schemas.microsoft.com/office/drawing/2014/main" xmlns="" id="{6F95FD13-026C-FA45-B9C8-694481663EA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0" y="6096000"/>
            <a:ext cx="12192000" cy="0"/>
          </a:xfrm>
          <a:prstGeom prst="line">
            <a:avLst/>
          </a:prstGeom>
          <a:noFill/>
          <a:ln w="25400">
            <a:solidFill>
              <a:srgbClr val="C50B2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4340" name="Rectangle 2">
            <a:extLst>
              <a:ext uri="{FF2B5EF4-FFF2-40B4-BE49-F238E27FC236}">
                <a16:creationId xmlns:a16="http://schemas.microsoft.com/office/drawing/2014/main" xmlns="" id="{D09A6A12-19CF-9642-9A9A-3830C89E3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03251" y="120651"/>
            <a:ext cx="10985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93" tIns="86493" rIns="86493" bIns="864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xmlns="" id="{B3E96130-231D-5A49-9614-D2C318BC5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603251" y="1238250"/>
            <a:ext cx="109855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36228" name="Text Box 4">
            <a:extLst>
              <a:ext uri="{FF2B5EF4-FFF2-40B4-BE49-F238E27FC236}">
                <a16:creationId xmlns:a16="http://schemas.microsoft.com/office/drawing/2014/main" xmlns="" id="{00AF75FC-538F-7D40-97AC-CE09DE03D7CD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5933095" y="6415089"/>
            <a:ext cx="42960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800" b="1">
                <a:solidFill>
                  <a:srgbClr val="FFFFFF"/>
                </a:solidFill>
                <a:latin typeface="Arial" panose="020B0604020202020204" pitchFamily="34" charset="0"/>
              </a:rPr>
              <a:t>Page  </a:t>
            </a:r>
            <a:fld id="{3F7E567A-5B97-7C46-8B12-91260C171FC0}" type="slidenum">
              <a:rPr lang="en-US" altLang="en-US" sz="800" b="1">
                <a:solidFill>
                  <a:srgbClr val="FFFFFF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US" altLang="en-US" sz="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xmlns="" id="{557440F6-F8BF-DD4A-BB83-B1CBF52B1053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5578205" y="6692465"/>
            <a:ext cx="180896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0" rIns="0" bIns="0" anchor="ctr">
            <a:spAutoFit/>
          </a:bodyPr>
          <a:lstStyle>
            <a:lvl1pPr defTabSz="865188"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865188"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800">
                <a:solidFill>
                  <a:srgbClr val="FFFFFF"/>
                </a:solidFill>
                <a:latin typeface="Arial" panose="020B0604020202020204" pitchFamily="34" charset="0"/>
              </a:rPr>
              <a:t>xxx00.#####.ppt  </a:t>
            </a:r>
            <a:fld id="{3B76BCFE-171D-E74D-AD34-E7C8042F7198}" type="datetime9">
              <a:rPr lang="en-US" altLang="en-US" sz="800">
                <a:solidFill>
                  <a:srgbClr val="FFFFFF"/>
                </a:solidFill>
                <a:latin typeface="Arial" panose="020B0604020202020204" pitchFamily="34" charset="0"/>
              </a:rPr>
              <a:pPr algn="r"/>
              <a:t>6/28/2019 3:35:57 PM</a:t>
            </a:fld>
            <a:endParaRPr lang="en-US" altLang="en-US" sz="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4344" name="Content Placeholder 5" descr="TCH_Logo_Small.jpg">
            <a:extLst>
              <a:ext uri="{FF2B5EF4-FFF2-40B4-BE49-F238E27FC236}">
                <a16:creationId xmlns:a16="http://schemas.microsoft.com/office/drawing/2014/main" xmlns="" id="{2EB10C06-05DB-2B42-9BF8-02CC28C39C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75" b="-23375"/>
          <a:stretch>
            <a:fillRect/>
          </a:stretch>
        </p:blipFill>
        <p:spPr bwMode="auto">
          <a:xfrm>
            <a:off x="8839200" y="6192838"/>
            <a:ext cx="1828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BCM_Logo_Spot.eps">
            <a:extLst>
              <a:ext uri="{FF2B5EF4-FFF2-40B4-BE49-F238E27FC236}">
                <a16:creationId xmlns:a16="http://schemas.microsoft.com/office/drawing/2014/main" xmlns="" id="{7DBC0D08-AA3C-BA49-B3C5-6E2E61CD18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6300789"/>
            <a:ext cx="1117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48">
            <a:extLst>
              <a:ext uri="{FF2B5EF4-FFF2-40B4-BE49-F238E27FC236}">
                <a16:creationId xmlns:a16="http://schemas.microsoft.com/office/drawing/2014/main" xmlns="" id="{C5F3F5AF-3B66-3348-9B0F-B19F443CA28B}"/>
              </a:ext>
            </a:extLst>
          </p:cNvPr>
          <p:cNvSpPr txBox="1">
            <a:spLocks/>
          </p:cNvSpPr>
          <p:nvPr/>
        </p:nvSpPr>
        <p:spPr bwMode="auto">
          <a:xfrm>
            <a:off x="101601" y="6467475"/>
            <a:ext cx="30099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600" i="1">
                <a:solidFill>
                  <a:srgbClr val="5F5F5F"/>
                </a:solidFill>
                <a:latin typeface="Arial" charset="0"/>
              </a:rPr>
              <a:t>Pediatrics </a:t>
            </a:r>
          </a:p>
        </p:txBody>
      </p:sp>
    </p:spTree>
    <p:extLst>
      <p:ext uri="{BB962C8B-B14F-4D97-AF65-F5344CB8AC3E}">
        <p14:creationId xmlns:p14="http://schemas.microsoft.com/office/powerpoint/2010/main" val="40332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9pPr>
    </p:titleStyle>
    <p:bodyStyle>
      <a:lvl1pPr marL="111125" indent="-111125" algn="l" rtl="0" eaLnBrk="0" fontAlgn="base" hangingPunct="0">
        <a:spcBef>
          <a:spcPct val="100000"/>
        </a:spcBef>
        <a:spcAft>
          <a:spcPct val="36000"/>
        </a:spcAft>
        <a:buClr>
          <a:schemeClr val="bg1"/>
        </a:buClr>
        <a:buChar char="•"/>
        <a:defRPr sz="2800">
          <a:solidFill>
            <a:schemeClr val="bg1"/>
          </a:solidFill>
          <a:latin typeface="Arial"/>
          <a:ea typeface="ＭＳ Ｐゴシック" charset="0"/>
          <a:cs typeface="Geneva" charset="0"/>
        </a:defRPr>
      </a:lvl1pPr>
      <a:lvl2pPr marL="573088" indent="-111125" algn="l" rtl="0" eaLnBrk="0" fontAlgn="base" hangingPunct="0">
        <a:spcBef>
          <a:spcPct val="0"/>
        </a:spcBef>
        <a:spcAft>
          <a:spcPct val="45000"/>
        </a:spcAft>
        <a:buClr>
          <a:schemeClr val="bg1"/>
        </a:buClr>
        <a:buFont typeface="Calibri" panose="020F0502020204030204" pitchFamily="34" charset="0"/>
        <a:buChar char="‐"/>
        <a:defRPr sz="2200">
          <a:solidFill>
            <a:schemeClr val="bg1"/>
          </a:solidFill>
          <a:latin typeface="Arial"/>
          <a:ea typeface="Geneva" pitchFamily="-68" charset="-128"/>
          <a:cs typeface="Geneva" charset="0"/>
        </a:defRPr>
      </a:lvl2pPr>
      <a:lvl3pPr marL="1025525" indent="-111125" algn="l" rtl="0" eaLnBrk="0" fontAlgn="base" hangingPunct="0">
        <a:spcBef>
          <a:spcPct val="0"/>
        </a:spcBef>
        <a:spcAft>
          <a:spcPct val="45000"/>
        </a:spcAft>
        <a:buClr>
          <a:schemeClr val="bg1"/>
        </a:buClr>
        <a:buChar char="•"/>
        <a:defRPr sz="2200">
          <a:solidFill>
            <a:schemeClr val="bg1"/>
          </a:solidFill>
          <a:latin typeface="Arial"/>
          <a:ea typeface="Geneva" pitchFamily="-68" charset="-128"/>
          <a:cs typeface="Geneva" charset="0"/>
        </a:defRPr>
      </a:lvl3pPr>
      <a:lvl4pPr marL="1766888" indent="6350" algn="l" rtl="0" eaLnBrk="0" fontAlgn="base" hangingPunct="0">
        <a:spcBef>
          <a:spcPct val="50000"/>
        </a:spcBef>
        <a:spcAft>
          <a:spcPct val="0"/>
        </a:spcAft>
        <a:buClr>
          <a:srgbClr val="808080"/>
        </a:buClr>
        <a:buChar char="•"/>
        <a:defRPr sz="2200">
          <a:solidFill>
            <a:srgbClr val="808080"/>
          </a:solidFill>
          <a:latin typeface="+mn-lt"/>
          <a:ea typeface="Geneva" pitchFamily="-68" charset="-128"/>
          <a:cs typeface="Geneva" charset="0"/>
        </a:defRPr>
      </a:lvl4pPr>
      <a:lvl5pPr marL="2149475" indent="-203200" algn="l" rtl="0" eaLnBrk="0" fontAlgn="base" hangingPunct="0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  <a:cs typeface="Geneva" charset="0"/>
        </a:defRPr>
      </a:lvl5pPr>
      <a:lvl6pPr marL="26066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6pPr>
      <a:lvl7pPr marL="30638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7pPr>
      <a:lvl8pPr marL="35210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8pPr>
      <a:lvl9pPr marL="39782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 userDrawn="1"/>
        </p:nvSpPr>
        <p:spPr bwMode="black">
          <a:xfrm>
            <a:off x="603251" y="-17900"/>
            <a:ext cx="10985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6493" tIns="86493" rIns="86493" bIns="86493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  <a:buClrTx/>
              <a:defRPr/>
            </a:pPr>
            <a:r>
              <a:rPr lang="en-US" sz="3600" b="1" kern="0">
                <a:solidFill>
                  <a:srgbClr val="FFFFFF"/>
                </a:solidFill>
                <a:latin typeface="Arial"/>
                <a:cs typeface="Geneva" charset="0"/>
              </a:rPr>
              <a:t>Click to edit Master title style</a:t>
            </a:r>
            <a:endParaRPr lang="en-US" sz="3600" b="1" kern="0" dirty="0">
              <a:solidFill>
                <a:srgbClr val="FFFFFF"/>
              </a:solidFill>
              <a:latin typeface="Arial"/>
              <a:cs typeface="Geneva" charset="0"/>
            </a:endParaRPr>
          </a:p>
        </p:txBody>
      </p:sp>
      <p:cxnSp>
        <p:nvCxnSpPr>
          <p:cNvPr id="10" name="Line 52"/>
          <p:cNvCxnSpPr>
            <a:cxnSpLocks noChangeShapeType="1"/>
          </p:cNvCxnSpPr>
          <p:nvPr userDrawn="1"/>
        </p:nvCxnSpPr>
        <p:spPr bwMode="auto">
          <a:xfrm flipH="1" flipV="1">
            <a:off x="-651" y="923900"/>
            <a:ext cx="12192651" cy="1"/>
          </a:xfrm>
          <a:prstGeom prst="line">
            <a:avLst/>
          </a:prstGeom>
          <a:noFill/>
          <a:ln w="25400">
            <a:solidFill>
              <a:srgbClr val="C50B2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03251" y="41140"/>
            <a:ext cx="10985500" cy="77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6493" tIns="86493" rIns="86493" bIns="864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TCH-Pref_Vert_Lockup_4c_150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298" y="6075484"/>
            <a:ext cx="867515" cy="595481"/>
          </a:xfrm>
          <a:prstGeom prst="rect">
            <a:avLst/>
          </a:prstGeom>
        </p:spPr>
      </p:pic>
      <p:pic>
        <p:nvPicPr>
          <p:cNvPr id="13" name="Picture 12" descr="intranet-logo-blue-noTaglin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077" y="6075484"/>
            <a:ext cx="616214" cy="5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1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6" r:id="rId2"/>
    <p:sldLayoutId id="2147483837" r:id="rId3"/>
    <p:sldLayoutId id="2147483838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/>
          <a:ea typeface="ＭＳ Ｐゴシック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8" charset="0"/>
        </a:defRPr>
      </a:lvl9pPr>
    </p:titleStyle>
    <p:bodyStyle>
      <a:lvl1pPr marL="234950" indent="-234950" algn="l" rtl="0" eaLnBrk="1" fontAlgn="base" hangingPunct="1">
        <a:spcBef>
          <a:spcPct val="100000"/>
        </a:spcBef>
        <a:spcAft>
          <a:spcPct val="36000"/>
        </a:spcAft>
        <a:buClr>
          <a:schemeClr val="bg1"/>
        </a:buClr>
        <a:buChar char="•"/>
        <a:defRPr sz="2800">
          <a:solidFill>
            <a:schemeClr val="bg1"/>
          </a:solidFill>
          <a:latin typeface="Arial"/>
          <a:ea typeface="ＭＳ Ｐゴシック" charset="0"/>
          <a:cs typeface="Geneva" charset="0"/>
        </a:defRPr>
      </a:lvl1pPr>
      <a:lvl2pPr marL="623888" indent="-161925" algn="l" rtl="0" eaLnBrk="1" fontAlgn="base" hangingPunct="1">
        <a:spcBef>
          <a:spcPct val="0"/>
        </a:spcBef>
        <a:spcAft>
          <a:spcPct val="45000"/>
        </a:spcAft>
        <a:buClr>
          <a:schemeClr val="bg1"/>
        </a:buClr>
        <a:buFont typeface="Calibri" charset="0"/>
        <a:buChar char="‐"/>
        <a:defRPr sz="2200">
          <a:solidFill>
            <a:schemeClr val="bg1"/>
          </a:solidFill>
          <a:latin typeface="Arial"/>
          <a:ea typeface="Geneva" pitchFamily="-68" charset="-128"/>
          <a:cs typeface="Geneva" charset="0"/>
        </a:defRPr>
      </a:lvl2pPr>
      <a:lvl3pPr marL="1081088" indent="-166688" algn="l" rtl="0" eaLnBrk="1" fontAlgn="base" hangingPunct="1">
        <a:spcBef>
          <a:spcPct val="0"/>
        </a:spcBef>
        <a:spcAft>
          <a:spcPct val="45000"/>
        </a:spcAft>
        <a:buClr>
          <a:schemeClr val="bg1"/>
        </a:buClr>
        <a:buChar char="•"/>
        <a:defRPr sz="2200">
          <a:solidFill>
            <a:schemeClr val="bg1"/>
          </a:solidFill>
          <a:latin typeface="Arial"/>
          <a:ea typeface="Geneva" pitchFamily="-68" charset="-128"/>
          <a:cs typeface="Geneva" charset="0"/>
        </a:defRPr>
      </a:lvl3pPr>
      <a:lvl4pPr marL="1766888" indent="6350" algn="l" rtl="0" eaLnBrk="1" fontAlgn="base" hangingPunct="1">
        <a:spcBef>
          <a:spcPct val="50000"/>
        </a:spcBef>
        <a:spcAft>
          <a:spcPct val="0"/>
        </a:spcAft>
        <a:buClr>
          <a:srgbClr val="808080"/>
        </a:buClr>
        <a:buChar char="•"/>
        <a:defRPr sz="2200">
          <a:solidFill>
            <a:srgbClr val="808080"/>
          </a:solidFill>
          <a:latin typeface="+mn-lt"/>
          <a:ea typeface="Geneva" pitchFamily="-68" charset="-128"/>
          <a:cs typeface="Geneva" charset="0"/>
        </a:defRPr>
      </a:lvl4pPr>
      <a:lvl5pPr marL="21494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  <a:cs typeface="Geneva" charset="0"/>
        </a:defRPr>
      </a:lvl5pPr>
      <a:lvl6pPr marL="26066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6pPr>
      <a:lvl7pPr marL="30638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7pPr>
      <a:lvl8pPr marL="35210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8pPr>
      <a:lvl9pPr marL="3978275" indent="-203200" algn="l" rtl="0" eaLnBrk="1" fontAlgn="base" hangingPunct="1">
        <a:spcBef>
          <a:spcPct val="5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Geneva" pitchFamily="-6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612633/#B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678" y="2016690"/>
            <a:ext cx="11548996" cy="1114817"/>
          </a:xfrm>
        </p:spPr>
        <p:txBody>
          <a:bodyPr>
            <a:normAutofit/>
          </a:bodyPr>
          <a:lstStyle/>
          <a:p>
            <a:r>
              <a:rPr lang="en-US" sz="3200" b="1" dirty="0"/>
              <a:t>How to implement a sustainable QI program in a busy pediatric cardiology fellowship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60" y="4321479"/>
            <a:ext cx="5937337" cy="1878905"/>
          </a:xfrm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Julie Glickstein, M.D. FACC, FAAP</a:t>
            </a:r>
          </a:p>
          <a:p>
            <a:r>
              <a:rPr lang="en-US" sz="1200" b="1" dirty="0">
                <a:solidFill>
                  <a:srgbClr val="FFFF00"/>
                </a:solidFill>
              </a:rPr>
              <a:t>Professor of Pediatrics at Columbia University Irving Medical Center</a:t>
            </a:r>
          </a:p>
          <a:p>
            <a:r>
              <a:rPr lang="en-US" sz="1200" b="1" dirty="0">
                <a:solidFill>
                  <a:srgbClr val="FFFF00"/>
                </a:solidFill>
              </a:rPr>
              <a:t>Director, Pediatric Cardiology Fellowship Program </a:t>
            </a:r>
          </a:p>
          <a:p>
            <a:r>
              <a:rPr lang="en-US" sz="1200" b="1" dirty="0">
                <a:solidFill>
                  <a:srgbClr val="FFFF00"/>
                </a:solidFill>
              </a:rPr>
              <a:t>Department of Pediatrics / Division of Pediatric Cardiology</a:t>
            </a:r>
          </a:p>
          <a:p>
            <a:r>
              <a:rPr lang="en-US" sz="1200" b="1" dirty="0">
                <a:solidFill>
                  <a:srgbClr val="FFFF00"/>
                </a:solidFill>
              </a:rPr>
              <a:t>Morgan Stanley Children’s Hospital of New York Presbyterian </a:t>
            </a:r>
          </a:p>
          <a:p>
            <a:r>
              <a:rPr lang="en-US" sz="1200" b="1" dirty="0">
                <a:solidFill>
                  <a:srgbClr val="FFFF00"/>
                </a:solidFill>
              </a:rPr>
              <a:t>jg2065@cumc.columbia.edu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664" y="5834592"/>
            <a:ext cx="2158171" cy="73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0" y="246939"/>
            <a:ext cx="310922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9677"/>
          </a:xfrm>
        </p:spPr>
        <p:txBody>
          <a:bodyPr/>
          <a:lstStyle/>
          <a:p>
            <a:pPr algn="ctr"/>
            <a:r>
              <a:rPr lang="en-US" b="1" dirty="0"/>
              <a:t>ACGME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67" y="1340285"/>
            <a:ext cx="10659649" cy="4908115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/>
              <a:t>The Accreditation Council for Graduate Medical Education (ACGME) 1-year common program requirements</a:t>
            </a:r>
            <a:r>
              <a:rPr lang="en-US" sz="2400" b="1" baseline="30000" dirty="0">
                <a:hlinkClick r:id="rId2"/>
              </a:rPr>
              <a:t>1</a:t>
            </a:r>
            <a:r>
              <a:rPr lang="en-US" sz="2400" b="1" dirty="0"/>
              <a:t> include the following:</a:t>
            </a:r>
          </a:p>
          <a:p>
            <a:r>
              <a:rPr lang="en-US" sz="2400" b="1" dirty="0"/>
              <a:t>“Fellows are expected to develop skills and habits to </a:t>
            </a:r>
            <a:r>
              <a:rPr lang="en-US" sz="2400" b="1" dirty="0">
                <a:solidFill>
                  <a:srgbClr val="FFFF00"/>
                </a:solidFill>
              </a:rPr>
              <a:t>be able to…systematically analyze practice using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quality improvement methods</a:t>
            </a:r>
            <a:r>
              <a:rPr lang="en-US" sz="2400" b="1" dirty="0"/>
              <a:t>, and implement changes with the goal of practice improvement” (IV.A.2.c)</a:t>
            </a:r>
          </a:p>
          <a:p>
            <a:r>
              <a:rPr lang="en-US" sz="2400" b="1" dirty="0"/>
              <a:t>“Fellows must </a:t>
            </a:r>
            <a:r>
              <a:rPr lang="en-US" sz="2400" b="1" dirty="0">
                <a:solidFill>
                  <a:srgbClr val="FFFF00"/>
                </a:solidFill>
              </a:rPr>
              <a:t>demonstrate the ability to analyze the care they provide, understand their roles within health care teams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FF00"/>
                </a:solidFill>
              </a:rPr>
              <a:t>play an active role in system improvement processes. </a:t>
            </a:r>
            <a:r>
              <a:rPr lang="en-US" sz="2400" b="1" dirty="0"/>
              <a:t>Graduating fellows will apply these skills to critique their future unsupervised practice and effect </a:t>
            </a:r>
            <a:r>
              <a:rPr lang="en-US" sz="2400" b="1" dirty="0">
                <a:solidFill>
                  <a:srgbClr val="FFFF00"/>
                </a:solidFill>
              </a:rPr>
              <a:t>quality improvement measures</a:t>
            </a:r>
            <a:r>
              <a:rPr lang="en-US" sz="2400" b="1" dirty="0"/>
              <a:t>.” (VI.A.1.)</a:t>
            </a:r>
          </a:p>
          <a:p>
            <a:r>
              <a:rPr lang="en-US" sz="2400" b="1" dirty="0"/>
              <a:t>“Fellows must </a:t>
            </a:r>
            <a:r>
              <a:rPr lang="en-US" sz="2400" b="1" dirty="0">
                <a:solidFill>
                  <a:srgbClr val="FFFF00"/>
                </a:solidFill>
              </a:rPr>
              <a:t>receive training and experience in quality improvement processes,</a:t>
            </a:r>
            <a:r>
              <a:rPr lang="en-US" sz="2400" b="1" dirty="0"/>
              <a:t> including an understanding of health care disparities. (VI.A.1.b).(1).(a)</a:t>
            </a:r>
          </a:p>
          <a:p>
            <a:r>
              <a:rPr lang="en-US" sz="2400" b="1" dirty="0"/>
              <a:t>“Fellows </a:t>
            </a:r>
            <a:r>
              <a:rPr lang="en-US" sz="2400" b="1" dirty="0">
                <a:solidFill>
                  <a:srgbClr val="FFFF00"/>
                </a:solidFill>
              </a:rPr>
              <a:t>must have the opportunity to participate in </a:t>
            </a:r>
            <a:r>
              <a:rPr lang="en-US" sz="2400" b="1" dirty="0" err="1">
                <a:solidFill>
                  <a:srgbClr val="FFFF00"/>
                </a:solidFill>
              </a:rPr>
              <a:t>interprofessional</a:t>
            </a:r>
            <a:r>
              <a:rPr lang="en-US" sz="2400" b="1" dirty="0">
                <a:solidFill>
                  <a:srgbClr val="FFFF00"/>
                </a:solidFill>
              </a:rPr>
              <a:t> quality improvement activities.”</a:t>
            </a:r>
            <a:r>
              <a:rPr lang="en-US" sz="2400" b="1" dirty="0"/>
              <a:t> (VI.A.1.b).(3).(a)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3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150312"/>
            <a:ext cx="9404723" cy="63882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How we set it up at our program (MSCH):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5573" y="626302"/>
            <a:ext cx="11486367" cy="607512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Goals:  </a:t>
            </a:r>
          </a:p>
          <a:p>
            <a:pPr lvl="1"/>
            <a:r>
              <a:rPr lang="en-US" b="1" dirty="0"/>
              <a:t> Be practical within the confines of our program </a:t>
            </a:r>
          </a:p>
          <a:p>
            <a:pPr lvl="1"/>
            <a:r>
              <a:rPr lang="en-US" b="1" dirty="0"/>
              <a:t>QI projects need  to be fellow-driven and result in giving  fellows functional knowledge and  skills for their future  QI projects</a:t>
            </a:r>
          </a:p>
          <a:p>
            <a:pPr lvl="1"/>
            <a:r>
              <a:rPr lang="en-US" b="1" dirty="0"/>
              <a:t> QI project  needs to be deliverable year after year </a:t>
            </a:r>
          </a:p>
          <a:p>
            <a:pPr lvl="1"/>
            <a:r>
              <a:rPr lang="en-US" b="1" dirty="0"/>
              <a:t>QI project ( qualitative or quantitative ) must meet ACGME curricular objectives criteria </a:t>
            </a:r>
          </a:p>
          <a:p>
            <a:r>
              <a:rPr lang="en-US" b="1" dirty="0">
                <a:solidFill>
                  <a:srgbClr val="FFFF00"/>
                </a:solidFill>
              </a:rPr>
              <a:t>Limitations:</a:t>
            </a:r>
          </a:p>
          <a:p>
            <a:pPr lvl="1"/>
            <a:r>
              <a:rPr lang="en-US" b="1" dirty="0"/>
              <a:t>Program specific inherent Infrastructure </a:t>
            </a:r>
          </a:p>
          <a:p>
            <a:pPr lvl="1"/>
            <a:r>
              <a:rPr lang="en-US" b="1" dirty="0"/>
              <a:t>Time Constraints: Fellows have many clinical responsibilities  plus research requirements </a:t>
            </a:r>
          </a:p>
          <a:p>
            <a:r>
              <a:rPr lang="en-US" b="1" dirty="0">
                <a:solidFill>
                  <a:srgbClr val="FFFF00"/>
                </a:solidFill>
              </a:rPr>
              <a:t>Major challenges:</a:t>
            </a:r>
          </a:p>
          <a:p>
            <a:pPr lvl="1"/>
            <a:r>
              <a:rPr lang="en-US" b="1" dirty="0"/>
              <a:t>July 2014: our fellowship clinic was not as “robust” as it could have been </a:t>
            </a:r>
          </a:p>
          <a:p>
            <a:pPr lvl="2"/>
            <a:r>
              <a:rPr lang="en-US" b="1" dirty="0"/>
              <a:t>Lack of diversity of cardiac congenital diagnosis </a:t>
            </a:r>
          </a:p>
          <a:p>
            <a:pPr lvl="2"/>
            <a:r>
              <a:rPr lang="en-US" b="1" dirty="0"/>
              <a:t>Continuity of patients in clinic was suboptimal because fellows are only in clinic when not on service</a:t>
            </a:r>
          </a:p>
          <a:p>
            <a:pPr lvl="2"/>
            <a:r>
              <a:rPr lang="en-US" b="1" dirty="0"/>
              <a:t>No  real “ownership” of patients by fellows  and patient “no show rate” for clinic  was nearly 30 %  </a:t>
            </a:r>
          </a:p>
          <a:p>
            <a:pPr lvl="2"/>
            <a:r>
              <a:rPr lang="en-US" b="1" dirty="0"/>
              <a:t>Needed fellowship QI leaders </a:t>
            </a:r>
          </a:p>
          <a:p>
            <a:pPr lvl="2"/>
            <a:r>
              <a:rPr lang="en-US" b="1" dirty="0"/>
              <a:t>Needed formal QI education </a:t>
            </a:r>
          </a:p>
          <a:p>
            <a:pPr lvl="2"/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348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7" y="225469"/>
            <a:ext cx="11849622" cy="663880"/>
          </a:xfrm>
        </p:spPr>
        <p:txBody>
          <a:bodyPr/>
          <a:lstStyle/>
          <a:p>
            <a:pPr algn="ctr"/>
            <a:r>
              <a:rPr lang="en-US" sz="3200" b="1" dirty="0"/>
              <a:t>Timeline: QI projects from July 2014 until the present: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18" y="889349"/>
            <a:ext cx="11724360" cy="5774497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2014-2015: EDUCATION (mine and my fellows)</a:t>
            </a:r>
          </a:p>
          <a:p>
            <a:pPr lvl="1"/>
            <a:r>
              <a:rPr lang="en-US" sz="1600" b="1" dirty="0"/>
              <a:t> Learned about QI ( lectures and discussions) from Pediatric  Department QI expert</a:t>
            </a:r>
          </a:p>
          <a:p>
            <a:pPr lvl="1"/>
            <a:r>
              <a:rPr lang="en-US" sz="1600" b="1" dirty="0"/>
              <a:t>Set up QI infrastructure: 2 QI leaders (July – new project voted on by fellows, quarterly updates, and final written results at end of academic yr.)</a:t>
            </a:r>
          </a:p>
          <a:p>
            <a:pPr lvl="1"/>
            <a:r>
              <a:rPr lang="en-US" sz="1600" b="1" dirty="0"/>
              <a:t>Decided that Clinic was a optimal clinical area  to initiate QI projects which fellows  felt could  results  in improvements in how health care was  delivered   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2015-2017: QI Project 1:  IMPROVING CONTINUITY OF OUR CLINC  PATTIENTS WITH THEIR PRIMARY CARDIOLOGIST</a:t>
            </a:r>
          </a:p>
          <a:p>
            <a:pPr lvl="1"/>
            <a:r>
              <a:rPr lang="en-US" sz="1600" b="1" dirty="0"/>
              <a:t>AIM: To improve continuity of patient to fellowship team continuity in clinic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2017-2018 QI  Project 2  : IMPROVING THE NO SHOW RATE (saw a stabilization in total no- show rate to ~20%)</a:t>
            </a:r>
          </a:p>
          <a:p>
            <a:pPr lvl="1"/>
            <a:r>
              <a:rPr lang="en-US" sz="1600" b="1" dirty="0"/>
              <a:t>AIM : Lower the incidence of no-show and missed follow-up visits to continuity clinic (20%)  By working alongside the administrative staff, nurses, technologists and clinic </a:t>
            </a:r>
            <a:r>
              <a:rPr lang="en-US" sz="1600" b="1" dirty="0" err="1"/>
              <a:t>attendings</a:t>
            </a:r>
            <a:r>
              <a:rPr lang="en-US" sz="1600" b="1" dirty="0"/>
              <a:t> we hoped to improve our patient follow-up </a:t>
            </a:r>
          </a:p>
          <a:p>
            <a:pPr lvl="1"/>
            <a:r>
              <a:rPr lang="en-US" sz="1600" b="1" dirty="0"/>
              <a:t>The continuity portion of our project has remained strong with a chart review of April to May 2018 demonstrating 100% follow-up rate of fellow patients seen within 2 years, suggesting that sign-out has been successfully incorporated into the clinic culture.  (QI project 1) 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2018-2019(20) QI Project 3:  UTILIIZE LIFE’S SIMPLE 7 TO INCREASE FREQUENCY AND EFFFECTIVENESS OF CARDIOVASCUALR COUNSELING IN FELLOWS CLINIC (preventative health topic) 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2019-2020 Qi Project 4: To be decided 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5482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754" y="0"/>
            <a:ext cx="8751587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Fellows clinic- 1</a:t>
            </a:r>
            <a:r>
              <a:rPr lang="en-US" b="1" baseline="30000" dirty="0"/>
              <a:t>st</a:t>
            </a:r>
            <a:r>
              <a:rPr lang="en-US" b="1" dirty="0"/>
              <a:t> QI Project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5853" y="701458"/>
            <a:ext cx="5473873" cy="58078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17203" t="14600" r="7317" b="13993"/>
          <a:stretch/>
        </p:blipFill>
        <p:spPr bwMode="auto">
          <a:xfrm>
            <a:off x="317049" y="701458"/>
            <a:ext cx="5650282" cy="5741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8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43" y="538619"/>
            <a:ext cx="6275541" cy="36796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2467" y="1039660"/>
            <a:ext cx="48099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Abstract submitted to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ACC:Fellow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Outpatient Clinic: Discontinuing the Discontinuity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Authors: Peter Sambatakos, Julie Glickstein, Usha Krishnan, Erin  Paul, Gabriel Rama, Michael Satzer,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Mariellen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Lane, Thomas Starc, Rachel Weller, Ranjini Srinivasan   April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837" y="4534422"/>
            <a:ext cx="11849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Pediatric cardiology fellows can create and lead a system change to rapidly improve primary patient-to-fellow continuity care rates.  Sustainable continuity was achieved by working with a multidisciplinary team, and without altering clinical staffing, infrastructure, or trainee work hours.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 project engaged trainees to address the ACGME core competencies of systems-based and practice-based learning, and demonstrated practical application of QI methodology to solve a common clinical problem.</a:t>
            </a:r>
          </a:p>
        </p:txBody>
      </p:sp>
    </p:spTree>
    <p:extLst>
      <p:ext uri="{BB962C8B-B14F-4D97-AF65-F5344CB8AC3E}">
        <p14:creationId xmlns:p14="http://schemas.microsoft.com/office/powerpoint/2010/main" val="346772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52990" cy="1400530"/>
          </a:xfrm>
        </p:spPr>
        <p:txBody>
          <a:bodyPr/>
          <a:lstStyle/>
          <a:p>
            <a:pPr marL="342900" lvl="0" indent="-342900" algn="ctr">
              <a:spcBef>
                <a:spcPts val="1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IMPROVING CONTINUITY OF OUR CLINC  PATTIENTS WITH THEIR PRIMARY CARDIOLOGIST</a:t>
            </a:r>
            <a:r>
              <a:rPr lang="en-US" sz="1400" b="1" dirty="0">
                <a:solidFill>
                  <a:srgbClr val="FFFF00"/>
                </a:solidFill>
              </a:rPr>
              <a:t/>
            </a:r>
            <a:br>
              <a:rPr lang="en-US" sz="1400" b="1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3436"/>
            <a:ext cx="12192000" cy="4594963"/>
          </a:xfrm>
        </p:spPr>
        <p:txBody>
          <a:bodyPr/>
          <a:lstStyle/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000" b="1" dirty="0">
                <a:solidFill>
                  <a:srgbClr val="FFFF00"/>
                </a:solidFill>
              </a:rPr>
              <a:t>WHAT DID WE ACCOMPLISH SO FAR WITH THIS FIRST PROJECT ( abstract presented at ACC, finishing up paper, *******by June 2017 we had a new invigorated fellows clinic )</a:t>
            </a:r>
          </a:p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000" b="1" dirty="0">
                <a:solidFill>
                  <a:prstClr val="white"/>
                </a:solidFill>
              </a:rPr>
              <a:t>-	A novel process was developed to increase general cardiology patient-to-fellowship physician/team continuity rate in a graduate medical training program 	</a:t>
            </a:r>
          </a:p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000" b="1" dirty="0">
                <a:solidFill>
                  <a:prstClr val="white"/>
                </a:solidFill>
              </a:rPr>
              <a:t>-	The creation of a formal hand-off process and new scheduling algorithm resulted in a new culture of continuity (that has been sustained )</a:t>
            </a:r>
          </a:p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000" b="1" dirty="0">
                <a:solidFill>
                  <a:prstClr val="white"/>
                </a:solidFill>
              </a:rPr>
              <a:t>-	No change in trainee work hours or clinic staffing/structure was necessary to achieve your goal.</a:t>
            </a:r>
          </a:p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000" b="1" dirty="0">
                <a:solidFill>
                  <a:prstClr val="white"/>
                </a:solidFill>
              </a:rPr>
              <a:t>-	Taught fundamentals of QI methodology in training, and utilized QI to solve a common problem is highly generalizable (real world and training)</a:t>
            </a:r>
          </a:p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000" b="1" dirty="0">
                <a:solidFill>
                  <a:prstClr val="white"/>
                </a:solidFill>
              </a:rPr>
              <a:t>-	This project addressed/emphasized the ACGME core competencies of systems based and practice-based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6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63048"/>
            <a:ext cx="11115829" cy="713982"/>
          </a:xfrm>
        </p:spPr>
        <p:txBody>
          <a:bodyPr/>
          <a:lstStyle/>
          <a:p>
            <a:pPr algn="ctr"/>
            <a:r>
              <a:rPr lang="en-US" sz="3200" b="1" dirty="0"/>
              <a:t>What did I learn as Program Director </a:t>
            </a:r>
            <a:r>
              <a:rPr lang="en-US" sz="320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1" y="1215025"/>
            <a:ext cx="11574050" cy="532356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It is possible to meet all of the ACGME QI requirements  delineated in the second slide</a:t>
            </a:r>
          </a:p>
          <a:p>
            <a:r>
              <a:rPr lang="en-US" b="1" dirty="0"/>
              <a:t>QI can be successfully done as  a fellowship team sport- they are the stakeholders and it can be deliverable, practical , useful and fit in with their current time constraints  </a:t>
            </a:r>
          </a:p>
          <a:p>
            <a:r>
              <a:rPr lang="en-US" b="1" dirty="0"/>
              <a:t>Fellows Clinic can be a great place to incorporate QI learning and projects without taking time away from other rotations; there are many places in a program to implement QI ( peer house system) </a:t>
            </a:r>
          </a:p>
          <a:p>
            <a:r>
              <a:rPr lang="en-US" b="1" dirty="0"/>
              <a:t>Current Fellows have done QI projects during residency  and finding two team QI  leaders who have experience doing QI is not difficult </a:t>
            </a:r>
          </a:p>
          <a:p>
            <a:r>
              <a:rPr lang="en-US" b="1" dirty="0"/>
              <a:t>We took a “weak aspect”  in our program, and use QI to strengthen it and make clinic a more robust learning experience for the fellows </a:t>
            </a:r>
          </a:p>
          <a:p>
            <a:r>
              <a:rPr lang="en-US" b="1" dirty="0"/>
              <a:t>Not every QI project might work out. It is important to initially get “local help” in education and   project design </a:t>
            </a:r>
          </a:p>
          <a:p>
            <a:r>
              <a:rPr lang="en-US" b="1" dirty="0"/>
              <a:t>All the fellows have a lot invested in their collaborative QI project…. The “burden” does not fall disproportionately on any one  fellow  except for the 2</a:t>
            </a:r>
            <a:r>
              <a:rPr lang="en-US" b="1" baseline="30000" dirty="0"/>
              <a:t>nd</a:t>
            </a:r>
            <a:r>
              <a:rPr lang="en-US" b="1" dirty="0"/>
              <a:t> </a:t>
            </a:r>
            <a:r>
              <a:rPr lang="en-US" b="1" dirty="0" err="1"/>
              <a:t>yr</a:t>
            </a:r>
            <a:r>
              <a:rPr lang="en-US" b="1" dirty="0"/>
              <a:t> QI leadership fellows. </a:t>
            </a:r>
          </a:p>
          <a:p>
            <a:pPr lvl="1"/>
            <a:r>
              <a:rPr lang="en-US" b="1" dirty="0"/>
              <a:t>( all of my second and third year fellows have  different leadership positions in the fellowship)</a:t>
            </a:r>
          </a:p>
          <a:p>
            <a:r>
              <a:rPr lang="en-US" b="1" dirty="0">
                <a:solidFill>
                  <a:srgbClr val="FFC000"/>
                </a:solidFill>
              </a:rPr>
              <a:t>How have you implemented QI in your fellowship programs ? What are some of your ideas??</a:t>
            </a:r>
          </a:p>
          <a:p>
            <a:pPr lvl="1"/>
            <a:r>
              <a:rPr lang="en-US" b="1" dirty="0">
                <a:solidFill>
                  <a:srgbClr val="FFC000"/>
                </a:solidFill>
              </a:rPr>
              <a:t>Role for SPCTPD QI projects as program directors on a national level</a:t>
            </a:r>
            <a:endParaRPr lang="en-US" b="1" dirty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934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1" y="3557718"/>
            <a:ext cx="5183337" cy="31060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73" y="2499398"/>
            <a:ext cx="5475399" cy="3920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22" y="120236"/>
            <a:ext cx="4272767" cy="3324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7337" y="1077239"/>
            <a:ext cx="508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My Fellows 2018-2019</a:t>
            </a:r>
          </a:p>
        </p:txBody>
      </p:sp>
    </p:spTree>
    <p:extLst>
      <p:ext uri="{BB962C8B-B14F-4D97-AF65-F5344CB8AC3E}">
        <p14:creationId xmlns:p14="http://schemas.microsoft.com/office/powerpoint/2010/main" val="12767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Pediatrics LCD-Temp">
  <a:themeElements>
    <a:clrScheme name="TCH LCD Template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254E"/>
      </a:accent1>
      <a:accent2>
        <a:srgbClr val="3F80CD"/>
      </a:accent2>
      <a:accent3>
        <a:srgbClr val="FFFFFF"/>
      </a:accent3>
      <a:accent4>
        <a:srgbClr val="000000"/>
      </a:accent4>
      <a:accent5>
        <a:srgbClr val="AAACB2"/>
      </a:accent5>
      <a:accent6>
        <a:srgbClr val="3873BA"/>
      </a:accent6>
      <a:hlink>
        <a:srgbClr val="F15A29"/>
      </a:hlink>
      <a:folHlink>
        <a:srgbClr val="C0C0C0"/>
      </a:folHlink>
    </a:clrScheme>
    <a:fontScheme name="TCH LCD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 w="9525">
          <a:solidFill>
            <a:schemeClr val="bg1"/>
          </a:solidFill>
          <a:round/>
          <a:headEnd/>
          <a:tailEnd/>
        </a:ln>
      </a:spPr>
      <a:bodyPr lIns="0" tIns="0" rIns="0" bIns="0" anchor="b">
        <a:prstTxWarp prst="textNoShape">
          <a:avLst/>
        </a:prstTxWarp>
        <a:spAutoFit/>
      </a:bodyPr>
      <a:lstStyle>
        <a:defPPr>
          <a:defRPr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pitchFamily="-68" charset="0"/>
          </a:defRPr>
        </a:defPPr>
      </a:lstStyle>
    </a:lnDef>
  </a:objectDefaults>
  <a:extraClrSchemeLst>
    <a:extraClrScheme>
      <a:clrScheme name="TCH LCD Template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254E"/>
        </a:accent1>
        <a:accent2>
          <a:srgbClr val="3F80CD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873BA"/>
        </a:accent6>
        <a:hlink>
          <a:srgbClr val="F15A2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CH LCD-Temp">
  <a:themeElements>
    <a:clrScheme name="TCH LCD Template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254E"/>
      </a:accent1>
      <a:accent2>
        <a:srgbClr val="3F80CD"/>
      </a:accent2>
      <a:accent3>
        <a:srgbClr val="FFFFFF"/>
      </a:accent3>
      <a:accent4>
        <a:srgbClr val="000000"/>
      </a:accent4>
      <a:accent5>
        <a:srgbClr val="AAACB2"/>
      </a:accent5>
      <a:accent6>
        <a:srgbClr val="3873BA"/>
      </a:accent6>
      <a:hlink>
        <a:srgbClr val="F15A29"/>
      </a:hlink>
      <a:folHlink>
        <a:srgbClr val="C0C0C0"/>
      </a:folHlink>
    </a:clrScheme>
    <a:fontScheme name="TCH LCD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pitchFamily="-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pitchFamily="-68" charset="0"/>
          </a:defRPr>
        </a:defPPr>
      </a:lstStyle>
    </a:lnDef>
  </a:objectDefaults>
  <a:extraClrSchemeLst>
    <a:extraClrScheme>
      <a:clrScheme name="TCH LCD Template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254E"/>
        </a:accent1>
        <a:accent2>
          <a:srgbClr val="3F80CD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873BA"/>
        </a:accent6>
        <a:hlink>
          <a:srgbClr val="F15A2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20494</TotalTime>
  <Words>877</Words>
  <Application>Microsoft Office PowerPoint</Application>
  <PresentationFormat>Custom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Ion</vt:lpstr>
      <vt:lpstr>1_Pediatrics LCD-Temp</vt:lpstr>
      <vt:lpstr>2_TCH LCD-Temp</vt:lpstr>
      <vt:lpstr>How to implement a sustainable QI program in a busy pediatric cardiology fellowship  </vt:lpstr>
      <vt:lpstr>ACGME requirements</vt:lpstr>
      <vt:lpstr>How we set it up at our program (MSCH): </vt:lpstr>
      <vt:lpstr>Timeline: QI projects from July 2014 until the present:</vt:lpstr>
      <vt:lpstr>Fellows clinic- 1st QI Project </vt:lpstr>
      <vt:lpstr>PowerPoint Presentation</vt:lpstr>
      <vt:lpstr>IMPROVING CONTINUITY OF OUR CLINC  PATTIENTS WITH THEIR PRIMARY CARDIOLOGIST </vt:lpstr>
      <vt:lpstr>What did I learn as Program Director …</vt:lpstr>
      <vt:lpstr>PowerPoint Presentation</vt:lpstr>
    </vt:vector>
  </TitlesOfParts>
  <Company>Texas Children's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Agenda</dc:title>
  <dc:creator>FE16-ICUPROV03u</dc:creator>
  <cp:lastModifiedBy>Attaway, Lindsay</cp:lastModifiedBy>
  <cp:revision>46</cp:revision>
  <dcterms:created xsi:type="dcterms:W3CDTF">2018-10-09T21:20:18Z</dcterms:created>
  <dcterms:modified xsi:type="dcterms:W3CDTF">2019-06-28T19:38:41Z</dcterms:modified>
</cp:coreProperties>
</file>