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  <p:sldMasterId id="2147483820" r:id="rId2"/>
    <p:sldMasterId id="2147483833" r:id="rId3"/>
  </p:sldMasterIdLst>
  <p:notesMasterIdLst>
    <p:notesMasterId r:id="rId10"/>
  </p:notesMasterIdLst>
  <p:sldIdLst>
    <p:sldId id="376" r:id="rId4"/>
    <p:sldId id="377" r:id="rId5"/>
    <p:sldId id="260" r:id="rId6"/>
    <p:sldId id="258" r:id="rId7"/>
    <p:sldId id="259" r:id="rId8"/>
    <p:sldId id="37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88204"/>
  </p:normalViewPr>
  <p:slideViewPr>
    <p:cSldViewPr snapToGrid="0">
      <p:cViewPr>
        <p:scale>
          <a:sx n="71" d="100"/>
          <a:sy n="71" d="100"/>
        </p:scale>
        <p:origin x="-7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80E31-C23F-1240-8A64-DDA3ACF5A769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9AC3C-C372-8D4C-847C-40D241AB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067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937C-6426-CB4F-93A3-03BCD0D80A5F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53D2-9DEC-A04E-87F2-804EAAEE5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41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5CA2E7C7-CD7E-624A-848A-FE7B00F0799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352800" y="0"/>
            <a:ext cx="88392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 eaLnBrk="1" hangingPunct="1">
              <a:defRPr/>
            </a:pPr>
            <a:endParaRPr lang="en-US" sz="1800">
              <a:solidFill>
                <a:srgbClr val="FFFFFF"/>
              </a:solidFill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pic>
        <p:nvPicPr>
          <p:cNvPr id="5" name="Picture 3" descr="TCH_Stacked.eps">
            <a:extLst>
              <a:ext uri="{FF2B5EF4-FFF2-40B4-BE49-F238E27FC236}">
                <a16:creationId xmlns:a16="http://schemas.microsoft.com/office/drawing/2014/main" xmlns="" id="{3F42B151-FF3C-664D-8FE7-19ECC0FED6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19600"/>
            <a:ext cx="248073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BCM_Logo_Spot.eps">
            <a:extLst>
              <a:ext uri="{FF2B5EF4-FFF2-40B4-BE49-F238E27FC236}">
                <a16:creationId xmlns:a16="http://schemas.microsoft.com/office/drawing/2014/main" xmlns="" id="{C7C5730D-4F82-0B40-954B-38D143D52F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967" y="5867400"/>
            <a:ext cx="1828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266A2A41-1F7C-3948-AA78-A05A4D71A9BE}"/>
              </a:ext>
            </a:extLst>
          </p:cNvPr>
          <p:cNvSpPr txBox="1">
            <a:spLocks/>
          </p:cNvSpPr>
          <p:nvPr userDrawn="1"/>
        </p:nvSpPr>
        <p:spPr bwMode="gray">
          <a:xfrm>
            <a:off x="8022167" y="6172200"/>
            <a:ext cx="3852333" cy="457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defTabSz="457200" eaLnBrk="0" hangingPunct="0">
              <a:defRPr sz="160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 sz="1600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2pPr>
            <a:lvl3pPr marL="1143000" indent="-228600" defTabSz="457200" eaLnBrk="0" hangingPunct="0">
              <a:defRPr sz="1600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3pPr>
            <a:lvl4pPr marL="1600200" indent="-228600" defTabSz="457200" eaLnBrk="0" hangingPunct="0">
              <a:defRPr sz="1600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4pPr>
            <a:lvl5pPr marL="2057400" indent="-228600" defTabSz="457200" eaLnBrk="0" hangingPunct="0">
              <a:defRPr sz="1600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20000"/>
              </a:spcBef>
              <a:defRPr/>
            </a:pPr>
            <a:r>
              <a:rPr lang="en-US" sz="2300" i="1">
                <a:solidFill>
                  <a:srgbClr val="A6A6A6"/>
                </a:solidFill>
                <a:latin typeface="Arial" charset="0"/>
              </a:rPr>
              <a:t>Pediatrics</a:t>
            </a:r>
          </a:p>
        </p:txBody>
      </p:sp>
      <p:sp>
        <p:nvSpPr>
          <p:cNvPr id="437276" name="Rectangle 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09018" y="3721100"/>
            <a:ext cx="7179733" cy="427038"/>
          </a:xfrm>
        </p:spPr>
        <p:txBody>
          <a:bodyPr/>
          <a:lstStyle>
            <a:lvl1pPr marL="0" indent="0">
              <a:spcBef>
                <a:spcPct val="0"/>
              </a:spcBef>
              <a:buFontTx/>
              <a:buNone/>
              <a:defRPr>
                <a:solidFill>
                  <a:srgbClr val="A6A6A6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725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4409018" y="2016125"/>
            <a:ext cx="7179733" cy="1676400"/>
          </a:xfrm>
        </p:spPr>
        <p:txBody>
          <a:bodyPr lIns="0" tIns="0" rIns="0" bIns="0" anchor="b"/>
          <a:lstStyle>
            <a:lvl1pPr>
              <a:defRPr sz="55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9760191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251" y="1238250"/>
            <a:ext cx="10985500" cy="2583476"/>
          </a:xfrm>
        </p:spPr>
        <p:txBody>
          <a:bodyPr/>
          <a:lstStyle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044144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99123"/>
            <a:ext cx="10363200" cy="30777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5279206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251" y="1238250"/>
            <a:ext cx="5391149" cy="23987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>
                <a:latin typeface="Arial"/>
              </a:defRPr>
            </a:lvl4pPr>
            <a:lvl5pPr>
              <a:defRPr sz="1800">
                <a:latin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238250"/>
            <a:ext cx="5391151" cy="23987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>
                <a:latin typeface="Arial"/>
              </a:defRPr>
            </a:lvl4pPr>
            <a:lvl5pPr>
              <a:defRPr sz="1800">
                <a:latin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972482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05543"/>
            <a:ext cx="5386917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20889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>
                <a:latin typeface="Arial"/>
              </a:defRPr>
            </a:lvl4pPr>
            <a:lvl5pPr>
              <a:defRPr sz="1600">
                <a:latin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805543"/>
            <a:ext cx="5389033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389033" cy="20889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>
                <a:latin typeface="Arial"/>
              </a:defRPr>
            </a:lvl4pPr>
            <a:lvl5pPr>
              <a:defRPr sz="1600">
                <a:latin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4702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58931527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4733937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275338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>
                <a:latin typeface="Arial"/>
              </a:defRPr>
            </a:lvl4pPr>
            <a:lvl5pPr>
              <a:defRPr sz="2000">
                <a:latin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9957349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924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4389153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505009" y="1238250"/>
            <a:ext cx="12093760" cy="1415464"/>
          </a:xfrm>
        </p:spPr>
        <p:txBody>
          <a:bodyPr vert="eaVert"/>
          <a:lstStyle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8639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937C-6426-CB4F-93A3-03BCD0D80A5F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53D2-9DEC-A04E-87F2-804EAAEE5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5237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3434" y="120651"/>
            <a:ext cx="2745317" cy="2519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02223" y="120651"/>
            <a:ext cx="5138010" cy="2519363"/>
          </a:xfrm>
        </p:spPr>
        <p:txBody>
          <a:bodyPr vert="eaVert"/>
          <a:lstStyle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59501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251" y="120651"/>
            <a:ext cx="10985500" cy="1012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3251" y="1238251"/>
            <a:ext cx="5391149" cy="2583464"/>
          </a:xfrm>
        </p:spPr>
        <p:txBody>
          <a:bodyPr/>
          <a:lstStyle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197601" y="1238251"/>
            <a:ext cx="5391151" cy="430887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1141389126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251" y="37303"/>
            <a:ext cx="10985500" cy="10128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251" y="1238250"/>
            <a:ext cx="10985500" cy="2583476"/>
          </a:xfrm>
          <a:prstGeom prst="rect">
            <a:avLst/>
          </a:prstGeom>
        </p:spPr>
        <p:txBody>
          <a:bodyPr/>
          <a:lstStyle>
            <a:lvl1pPr marL="234950" indent="-234950">
              <a:buClr>
                <a:schemeClr val="tx1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 marL="512763" indent="-271463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Calibri" pitchFamily="34" charset="0"/>
              <a:buChar char="–"/>
              <a:defRPr sz="2400">
                <a:solidFill>
                  <a:schemeClr val="tx1"/>
                </a:solidFill>
              </a:defRPr>
            </a:lvl2pPr>
            <a:lvl3pPr marL="690563" indent="-1778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3pPr>
            <a:lvl4pPr marL="977900" indent="-287338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Calibri" pitchFamily="34" charset="0"/>
              <a:buChar char="–"/>
              <a:defRPr sz="2400">
                <a:solidFill>
                  <a:schemeClr val="tx1"/>
                </a:solidFill>
                <a:latin typeface="Arial"/>
              </a:defRPr>
            </a:lvl4pPr>
            <a:lvl5pPr marL="1203325" indent="-225425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536401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42B6D3-F5A0-4B3A-90B0-1069B09E668A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574F1C-4D27-4920-B18B-B2FCA6CAE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536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42B6D3-F5A0-4B3A-90B0-1069B09E668A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574F1C-4D27-4920-B18B-B2FCA6CAE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2789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/>
          <a:lstStyle/>
          <a:p>
            <a:fld id="{87DE6118-2437-4B30-8E3C-4D2BE6020583}" type="datetimeFigureOut">
              <a:rPr lang="en-US" dirty="0"/>
              <a:t>6/28/2019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68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94478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937C-6426-CB4F-93A3-03BCD0D80A5F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53D2-9DEC-A04E-87F2-804EAAEE5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27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37033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37033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937C-6426-CB4F-93A3-03BCD0D80A5F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53D2-9DEC-A04E-87F2-804EAAEE5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9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505075"/>
            <a:ext cx="5157787" cy="30368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0368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937C-6426-CB4F-93A3-03BCD0D80A5F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53D2-9DEC-A04E-87F2-804EAAEE5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77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937C-6426-CB4F-93A3-03BCD0D80A5F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53D2-9DEC-A04E-87F2-804EAAEE5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617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937C-6426-CB4F-93A3-03BCD0D80A5F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53D2-9DEC-A04E-87F2-804EAAEE5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92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57607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50610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937C-6426-CB4F-93A3-03BCD0D80A5F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53D2-9DEC-A04E-87F2-804EAAEE5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62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56776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4977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937C-6426-CB4F-93A3-03BCD0D80A5F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53D2-9DEC-A04E-87F2-804EAAEE5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81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713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11748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4937C-6426-CB4F-93A3-03BCD0D80A5F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3098" y="6356352"/>
            <a:ext cx="520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15964" y="6356352"/>
            <a:ext cx="13964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953D2-9DEC-A04E-87F2-804EAAEE5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9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75" name="Rectangle 6">
            <a:extLst>
              <a:ext uri="{FF2B5EF4-FFF2-40B4-BE49-F238E27FC236}">
                <a16:creationId xmlns:a16="http://schemas.microsoft.com/office/drawing/2014/main" xmlns="" id="{71345811-25D0-EE40-9A92-7EA65B382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6102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 eaLnBrk="1" hangingPunct="1">
              <a:defRPr/>
            </a:pPr>
            <a:endParaRPr lang="en-US" sz="1800">
              <a:solidFill>
                <a:srgbClr val="FFFFFF"/>
              </a:solidFill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cxnSp>
        <p:nvCxnSpPr>
          <p:cNvPr id="436276" name="Line 52">
            <a:extLst>
              <a:ext uri="{FF2B5EF4-FFF2-40B4-BE49-F238E27FC236}">
                <a16:creationId xmlns:a16="http://schemas.microsoft.com/office/drawing/2014/main" xmlns="" id="{6F95FD13-026C-FA45-B9C8-694481663EA7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0" y="6096000"/>
            <a:ext cx="12192000" cy="0"/>
          </a:xfrm>
          <a:prstGeom prst="line">
            <a:avLst/>
          </a:prstGeom>
          <a:noFill/>
          <a:ln w="25400">
            <a:solidFill>
              <a:srgbClr val="C50B24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14340" name="Rectangle 2">
            <a:extLst>
              <a:ext uri="{FF2B5EF4-FFF2-40B4-BE49-F238E27FC236}">
                <a16:creationId xmlns:a16="http://schemas.microsoft.com/office/drawing/2014/main" xmlns="" id="{D09A6A12-19CF-9642-9A9A-3830C89E34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603251" y="120651"/>
            <a:ext cx="1098550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6493" tIns="86493" rIns="86493" bIns="864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xmlns="" id="{B3E96130-231D-5A49-9614-D2C318BC53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gray">
          <a:xfrm>
            <a:off x="603251" y="1238250"/>
            <a:ext cx="109855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First level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436228" name="Text Box 4">
            <a:extLst>
              <a:ext uri="{FF2B5EF4-FFF2-40B4-BE49-F238E27FC236}">
                <a16:creationId xmlns:a16="http://schemas.microsoft.com/office/drawing/2014/main" xmlns="" id="{00AF75FC-538F-7D40-97AC-CE09DE03D7CD}"/>
              </a:ext>
            </a:extLst>
          </p:cNvPr>
          <p:cNvSpPr txBox="1">
            <a:spLocks noChangeArrowheads="1"/>
          </p:cNvSpPr>
          <p:nvPr/>
        </p:nvSpPr>
        <p:spPr bwMode="invGray">
          <a:xfrm>
            <a:off x="5933095" y="6415089"/>
            <a:ext cx="4296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800" b="1">
                <a:solidFill>
                  <a:srgbClr val="FFFFFF"/>
                </a:solidFill>
                <a:latin typeface="Arial" panose="020B0604020202020204" pitchFamily="34" charset="0"/>
              </a:rPr>
              <a:t>Page  </a:t>
            </a:r>
            <a:fld id="{3F7E567A-5B97-7C46-8B12-91260C171FC0}" type="slidenum">
              <a:rPr lang="en-US" altLang="en-US" sz="800" b="1">
                <a:solidFill>
                  <a:srgbClr val="FFFFFF"/>
                </a:solidFill>
                <a:latin typeface="Arial" panose="020B0604020202020204" pitchFamily="34" charset="0"/>
              </a:rPr>
              <a:pPr algn="r"/>
              <a:t>‹#›</a:t>
            </a:fld>
            <a:endParaRPr lang="en-US" altLang="en-US" sz="800" b="1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557440F6-F8BF-DD4A-BB83-B1CBF52B1053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5578205" y="6692465"/>
            <a:ext cx="180896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493" tIns="0" rIns="0" bIns="0" anchor="ctr">
            <a:spAutoFit/>
          </a:bodyPr>
          <a:lstStyle>
            <a:lvl1pPr defTabSz="865188">
              <a:defRPr sz="160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defTabSz="865188">
              <a:defRPr sz="160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800">
                <a:solidFill>
                  <a:srgbClr val="FFFFFF"/>
                </a:solidFill>
                <a:latin typeface="Arial" panose="020B0604020202020204" pitchFamily="34" charset="0"/>
              </a:rPr>
              <a:t>xxx00.#####.ppt  </a:t>
            </a:r>
            <a:fld id="{3B76BCFE-171D-E74D-AD34-E7C8042F7198}" type="datetime9">
              <a:rPr lang="en-US" altLang="en-US" sz="800">
                <a:solidFill>
                  <a:srgbClr val="FFFFFF"/>
                </a:solidFill>
                <a:latin typeface="Arial" panose="020B0604020202020204" pitchFamily="34" charset="0"/>
              </a:rPr>
              <a:pPr algn="r"/>
              <a:t>6/28/2019 4:10:32 PM</a:t>
            </a:fld>
            <a:endParaRPr lang="en-US" altLang="en-US" sz="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14344" name="Content Placeholder 5" descr="TCH_Logo_Small.jpg">
            <a:extLst>
              <a:ext uri="{FF2B5EF4-FFF2-40B4-BE49-F238E27FC236}">
                <a16:creationId xmlns:a16="http://schemas.microsoft.com/office/drawing/2014/main" xmlns="" id="{2EB10C06-05DB-2B42-9BF8-02CC28C39C84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375" b="-23375"/>
          <a:stretch>
            <a:fillRect/>
          </a:stretch>
        </p:blipFill>
        <p:spPr bwMode="auto">
          <a:xfrm>
            <a:off x="8839200" y="6192838"/>
            <a:ext cx="18288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4" descr="BCM_Logo_Spot.eps">
            <a:extLst>
              <a:ext uri="{FF2B5EF4-FFF2-40B4-BE49-F238E27FC236}">
                <a16:creationId xmlns:a16="http://schemas.microsoft.com/office/drawing/2014/main" xmlns="" id="{7DBC0D08-AA3C-BA49-B3C5-6E2E61CD18C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1200" y="6300789"/>
            <a:ext cx="111760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 Box 48">
            <a:extLst>
              <a:ext uri="{FF2B5EF4-FFF2-40B4-BE49-F238E27FC236}">
                <a16:creationId xmlns:a16="http://schemas.microsoft.com/office/drawing/2014/main" xmlns="" id="{C5F3F5AF-3B66-3348-9B0F-B19F443CA28B}"/>
              </a:ext>
            </a:extLst>
          </p:cNvPr>
          <p:cNvSpPr txBox="1">
            <a:spLocks/>
          </p:cNvSpPr>
          <p:nvPr/>
        </p:nvSpPr>
        <p:spPr bwMode="auto">
          <a:xfrm>
            <a:off x="101601" y="6467475"/>
            <a:ext cx="3009900" cy="457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defTabSz="457200" eaLnBrk="0" hangingPunct="0">
              <a:defRPr sz="160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 sz="1600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2pPr>
            <a:lvl3pPr marL="1143000" indent="-228600" defTabSz="457200" eaLnBrk="0" hangingPunct="0">
              <a:defRPr sz="1600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3pPr>
            <a:lvl4pPr marL="1600200" indent="-228600" defTabSz="457200" eaLnBrk="0" hangingPunct="0">
              <a:defRPr sz="1600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4pPr>
            <a:lvl5pPr marL="2057400" indent="-228600" defTabSz="457200" eaLnBrk="0" hangingPunct="0">
              <a:defRPr sz="1600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sz="1600" i="1">
                <a:solidFill>
                  <a:srgbClr val="5F5F5F"/>
                </a:solidFill>
                <a:latin typeface="Arial" charset="0"/>
              </a:rPr>
              <a:t>Pediatrics </a:t>
            </a:r>
          </a:p>
        </p:txBody>
      </p:sp>
    </p:spTree>
    <p:extLst>
      <p:ext uri="{BB962C8B-B14F-4D97-AF65-F5344CB8AC3E}">
        <p14:creationId xmlns:p14="http://schemas.microsoft.com/office/powerpoint/2010/main" val="40332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/>
          <a:ea typeface="ＭＳ Ｐゴシック" charset="0"/>
          <a:cs typeface="Genev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charset="0"/>
          <a:cs typeface="Genev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charset="0"/>
          <a:cs typeface="Genev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charset="0"/>
          <a:cs typeface="Genev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charset="0"/>
          <a:cs typeface="Genev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-6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-6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-6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-68" charset="0"/>
        </a:defRPr>
      </a:lvl9pPr>
    </p:titleStyle>
    <p:bodyStyle>
      <a:lvl1pPr marL="111125" indent="-111125" algn="l" rtl="0" eaLnBrk="0" fontAlgn="base" hangingPunct="0">
        <a:spcBef>
          <a:spcPct val="100000"/>
        </a:spcBef>
        <a:spcAft>
          <a:spcPct val="36000"/>
        </a:spcAft>
        <a:buClr>
          <a:schemeClr val="bg1"/>
        </a:buClr>
        <a:buChar char="•"/>
        <a:defRPr sz="2800">
          <a:solidFill>
            <a:schemeClr val="bg1"/>
          </a:solidFill>
          <a:latin typeface="Arial"/>
          <a:ea typeface="ＭＳ Ｐゴシック" charset="0"/>
          <a:cs typeface="Geneva" charset="0"/>
        </a:defRPr>
      </a:lvl1pPr>
      <a:lvl2pPr marL="573088" indent="-111125" algn="l" rtl="0" eaLnBrk="0" fontAlgn="base" hangingPunct="0">
        <a:spcBef>
          <a:spcPct val="0"/>
        </a:spcBef>
        <a:spcAft>
          <a:spcPct val="45000"/>
        </a:spcAft>
        <a:buClr>
          <a:schemeClr val="bg1"/>
        </a:buClr>
        <a:buFont typeface="Calibri" panose="020F0502020204030204" pitchFamily="34" charset="0"/>
        <a:buChar char="‐"/>
        <a:defRPr sz="2200">
          <a:solidFill>
            <a:schemeClr val="bg1"/>
          </a:solidFill>
          <a:latin typeface="Arial"/>
          <a:ea typeface="Geneva" pitchFamily="-68" charset="-128"/>
          <a:cs typeface="Geneva" charset="0"/>
        </a:defRPr>
      </a:lvl2pPr>
      <a:lvl3pPr marL="1025525" indent="-111125" algn="l" rtl="0" eaLnBrk="0" fontAlgn="base" hangingPunct="0">
        <a:spcBef>
          <a:spcPct val="0"/>
        </a:spcBef>
        <a:spcAft>
          <a:spcPct val="45000"/>
        </a:spcAft>
        <a:buClr>
          <a:schemeClr val="bg1"/>
        </a:buClr>
        <a:buChar char="•"/>
        <a:defRPr sz="2200">
          <a:solidFill>
            <a:schemeClr val="bg1"/>
          </a:solidFill>
          <a:latin typeface="Arial"/>
          <a:ea typeface="Geneva" pitchFamily="-68" charset="-128"/>
          <a:cs typeface="Geneva" charset="0"/>
        </a:defRPr>
      </a:lvl3pPr>
      <a:lvl4pPr marL="1766888" indent="6350" algn="l" rtl="0" eaLnBrk="0" fontAlgn="base" hangingPunct="0">
        <a:spcBef>
          <a:spcPct val="50000"/>
        </a:spcBef>
        <a:spcAft>
          <a:spcPct val="0"/>
        </a:spcAft>
        <a:buClr>
          <a:srgbClr val="808080"/>
        </a:buClr>
        <a:buChar char="•"/>
        <a:defRPr sz="2200">
          <a:solidFill>
            <a:srgbClr val="808080"/>
          </a:solidFill>
          <a:latin typeface="+mn-lt"/>
          <a:ea typeface="Geneva" pitchFamily="-68" charset="-128"/>
          <a:cs typeface="Geneva" charset="0"/>
        </a:defRPr>
      </a:lvl4pPr>
      <a:lvl5pPr marL="2149475" indent="-203200" algn="l" rtl="0" eaLnBrk="0" fontAlgn="base" hangingPunct="0">
        <a:spcBef>
          <a:spcPct val="50000"/>
        </a:spcBef>
        <a:spcAft>
          <a:spcPct val="0"/>
        </a:spcAft>
        <a:buClr>
          <a:schemeClr val="folHlink"/>
        </a:buClr>
        <a:buChar char="•"/>
        <a:defRPr sz="2200">
          <a:solidFill>
            <a:schemeClr val="tx1"/>
          </a:solidFill>
          <a:latin typeface="+mn-lt"/>
          <a:ea typeface="Geneva" pitchFamily="-68" charset="-128"/>
          <a:cs typeface="Geneva" charset="0"/>
        </a:defRPr>
      </a:lvl5pPr>
      <a:lvl6pPr marL="2606675" indent="-203200" algn="l" rtl="0" eaLnBrk="1" fontAlgn="base" hangingPunct="1">
        <a:spcBef>
          <a:spcPct val="50000"/>
        </a:spcBef>
        <a:spcAft>
          <a:spcPct val="0"/>
        </a:spcAft>
        <a:buClr>
          <a:schemeClr val="folHlink"/>
        </a:buClr>
        <a:buChar char="•"/>
        <a:defRPr sz="2200">
          <a:solidFill>
            <a:schemeClr val="tx1"/>
          </a:solidFill>
          <a:latin typeface="+mn-lt"/>
          <a:ea typeface="Geneva" pitchFamily="-68" charset="-128"/>
        </a:defRPr>
      </a:lvl6pPr>
      <a:lvl7pPr marL="3063875" indent="-203200" algn="l" rtl="0" eaLnBrk="1" fontAlgn="base" hangingPunct="1">
        <a:spcBef>
          <a:spcPct val="50000"/>
        </a:spcBef>
        <a:spcAft>
          <a:spcPct val="0"/>
        </a:spcAft>
        <a:buClr>
          <a:schemeClr val="folHlink"/>
        </a:buClr>
        <a:buChar char="•"/>
        <a:defRPr sz="2200">
          <a:solidFill>
            <a:schemeClr val="tx1"/>
          </a:solidFill>
          <a:latin typeface="+mn-lt"/>
          <a:ea typeface="Geneva" pitchFamily="-68" charset="-128"/>
        </a:defRPr>
      </a:lvl7pPr>
      <a:lvl8pPr marL="3521075" indent="-203200" algn="l" rtl="0" eaLnBrk="1" fontAlgn="base" hangingPunct="1">
        <a:spcBef>
          <a:spcPct val="50000"/>
        </a:spcBef>
        <a:spcAft>
          <a:spcPct val="0"/>
        </a:spcAft>
        <a:buClr>
          <a:schemeClr val="folHlink"/>
        </a:buClr>
        <a:buChar char="•"/>
        <a:defRPr sz="2200">
          <a:solidFill>
            <a:schemeClr val="tx1"/>
          </a:solidFill>
          <a:latin typeface="+mn-lt"/>
          <a:ea typeface="Geneva" pitchFamily="-68" charset="-128"/>
        </a:defRPr>
      </a:lvl8pPr>
      <a:lvl9pPr marL="3978275" indent="-203200" algn="l" rtl="0" eaLnBrk="1" fontAlgn="base" hangingPunct="1">
        <a:spcBef>
          <a:spcPct val="50000"/>
        </a:spcBef>
        <a:spcAft>
          <a:spcPct val="0"/>
        </a:spcAft>
        <a:buClr>
          <a:schemeClr val="folHlink"/>
        </a:buClr>
        <a:buChar char="•"/>
        <a:defRPr sz="2200">
          <a:solidFill>
            <a:schemeClr val="tx1"/>
          </a:solidFill>
          <a:latin typeface="+mn-lt"/>
          <a:ea typeface="Geneva" pitchFamily="-6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 userDrawn="1"/>
        </p:nvSpPr>
        <p:spPr bwMode="black">
          <a:xfrm>
            <a:off x="603251" y="-17900"/>
            <a:ext cx="1098550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6493" tIns="86493" rIns="86493" bIns="86493" numCol="1" anchor="ctr" anchorCtr="0" compatLnSpc="1">
            <a:prstTxWarp prst="textNoShape">
              <a:avLst/>
            </a:prstTxWarp>
          </a:bodyPr>
          <a:lstStyle/>
          <a:p>
            <a:pPr algn="l" eaLnBrk="1" hangingPunct="1">
              <a:spcBef>
                <a:spcPct val="0"/>
              </a:spcBef>
              <a:buClrTx/>
              <a:defRPr/>
            </a:pPr>
            <a:r>
              <a:rPr lang="en-US" sz="3600" b="1" kern="0">
                <a:solidFill>
                  <a:srgbClr val="FFFFFF"/>
                </a:solidFill>
                <a:latin typeface="Arial"/>
                <a:cs typeface="Geneva" charset="0"/>
              </a:rPr>
              <a:t>Click to edit Master title style</a:t>
            </a:r>
            <a:endParaRPr lang="en-US" sz="3600" b="1" kern="0" dirty="0">
              <a:solidFill>
                <a:srgbClr val="FFFFFF"/>
              </a:solidFill>
              <a:latin typeface="Arial"/>
              <a:cs typeface="Geneva" charset="0"/>
            </a:endParaRPr>
          </a:p>
        </p:txBody>
      </p:sp>
      <p:cxnSp>
        <p:nvCxnSpPr>
          <p:cNvPr id="10" name="Line 52"/>
          <p:cNvCxnSpPr>
            <a:cxnSpLocks noChangeShapeType="1"/>
          </p:cNvCxnSpPr>
          <p:nvPr userDrawn="1"/>
        </p:nvCxnSpPr>
        <p:spPr bwMode="auto">
          <a:xfrm flipH="1" flipV="1">
            <a:off x="-651" y="923900"/>
            <a:ext cx="12192651" cy="1"/>
          </a:xfrm>
          <a:prstGeom prst="line">
            <a:avLst/>
          </a:prstGeom>
          <a:noFill/>
          <a:ln w="25400">
            <a:solidFill>
              <a:srgbClr val="C50B24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603251" y="41140"/>
            <a:ext cx="10985500" cy="776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6493" tIns="86493" rIns="86493" bIns="864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12" name="Picture 11" descr="TCH-Pref_Vert_Lockup_4c_150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298" y="6075484"/>
            <a:ext cx="867515" cy="595481"/>
          </a:xfrm>
          <a:prstGeom prst="rect">
            <a:avLst/>
          </a:prstGeom>
        </p:spPr>
      </p:pic>
      <p:pic>
        <p:nvPicPr>
          <p:cNvPr id="13" name="Picture 12" descr="intranet-logo-blue-noTagline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2077" y="6075484"/>
            <a:ext cx="616214" cy="595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61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6" r:id="rId2"/>
    <p:sldLayoutId id="2147483837" r:id="rId3"/>
    <p:sldLayoutId id="2147483838" r:id="rId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/>
          <a:ea typeface="ＭＳ Ｐゴシック" charset="0"/>
          <a:cs typeface="Geneva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charset="0"/>
          <a:cs typeface="Genev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charset="0"/>
          <a:cs typeface="Genev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charset="0"/>
          <a:cs typeface="Genev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charset="0"/>
          <a:cs typeface="Genev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-6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-6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-6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-68" charset="0"/>
        </a:defRPr>
      </a:lvl9pPr>
    </p:titleStyle>
    <p:bodyStyle>
      <a:lvl1pPr marL="234950" indent="-234950" algn="l" rtl="0" eaLnBrk="1" fontAlgn="base" hangingPunct="1">
        <a:spcBef>
          <a:spcPct val="100000"/>
        </a:spcBef>
        <a:spcAft>
          <a:spcPct val="36000"/>
        </a:spcAft>
        <a:buClr>
          <a:schemeClr val="bg1"/>
        </a:buClr>
        <a:buChar char="•"/>
        <a:defRPr sz="2800">
          <a:solidFill>
            <a:schemeClr val="bg1"/>
          </a:solidFill>
          <a:latin typeface="Arial"/>
          <a:ea typeface="ＭＳ Ｐゴシック" charset="0"/>
          <a:cs typeface="Geneva" charset="0"/>
        </a:defRPr>
      </a:lvl1pPr>
      <a:lvl2pPr marL="623888" indent="-161925" algn="l" rtl="0" eaLnBrk="1" fontAlgn="base" hangingPunct="1">
        <a:spcBef>
          <a:spcPct val="0"/>
        </a:spcBef>
        <a:spcAft>
          <a:spcPct val="45000"/>
        </a:spcAft>
        <a:buClr>
          <a:schemeClr val="bg1"/>
        </a:buClr>
        <a:buFont typeface="Calibri" charset="0"/>
        <a:buChar char="‐"/>
        <a:defRPr sz="2200">
          <a:solidFill>
            <a:schemeClr val="bg1"/>
          </a:solidFill>
          <a:latin typeface="Arial"/>
          <a:ea typeface="Geneva" pitchFamily="-68" charset="-128"/>
          <a:cs typeface="Geneva" charset="0"/>
        </a:defRPr>
      </a:lvl2pPr>
      <a:lvl3pPr marL="1081088" indent="-166688" algn="l" rtl="0" eaLnBrk="1" fontAlgn="base" hangingPunct="1">
        <a:spcBef>
          <a:spcPct val="0"/>
        </a:spcBef>
        <a:spcAft>
          <a:spcPct val="45000"/>
        </a:spcAft>
        <a:buClr>
          <a:schemeClr val="bg1"/>
        </a:buClr>
        <a:buChar char="•"/>
        <a:defRPr sz="2200">
          <a:solidFill>
            <a:schemeClr val="bg1"/>
          </a:solidFill>
          <a:latin typeface="Arial"/>
          <a:ea typeface="Geneva" pitchFamily="-68" charset="-128"/>
          <a:cs typeface="Geneva" charset="0"/>
        </a:defRPr>
      </a:lvl3pPr>
      <a:lvl4pPr marL="1766888" indent="6350" algn="l" rtl="0" eaLnBrk="1" fontAlgn="base" hangingPunct="1">
        <a:spcBef>
          <a:spcPct val="50000"/>
        </a:spcBef>
        <a:spcAft>
          <a:spcPct val="0"/>
        </a:spcAft>
        <a:buClr>
          <a:srgbClr val="808080"/>
        </a:buClr>
        <a:buChar char="•"/>
        <a:defRPr sz="2200">
          <a:solidFill>
            <a:srgbClr val="808080"/>
          </a:solidFill>
          <a:latin typeface="+mn-lt"/>
          <a:ea typeface="Geneva" pitchFamily="-68" charset="-128"/>
          <a:cs typeface="Geneva" charset="0"/>
        </a:defRPr>
      </a:lvl4pPr>
      <a:lvl5pPr marL="2149475" indent="-203200" algn="l" rtl="0" eaLnBrk="1" fontAlgn="base" hangingPunct="1">
        <a:spcBef>
          <a:spcPct val="50000"/>
        </a:spcBef>
        <a:spcAft>
          <a:spcPct val="0"/>
        </a:spcAft>
        <a:buClr>
          <a:schemeClr val="folHlink"/>
        </a:buClr>
        <a:buChar char="•"/>
        <a:defRPr sz="2200">
          <a:solidFill>
            <a:schemeClr val="tx1"/>
          </a:solidFill>
          <a:latin typeface="+mn-lt"/>
          <a:ea typeface="Geneva" pitchFamily="-68" charset="-128"/>
          <a:cs typeface="Geneva" charset="0"/>
        </a:defRPr>
      </a:lvl5pPr>
      <a:lvl6pPr marL="2606675" indent="-203200" algn="l" rtl="0" eaLnBrk="1" fontAlgn="base" hangingPunct="1">
        <a:spcBef>
          <a:spcPct val="50000"/>
        </a:spcBef>
        <a:spcAft>
          <a:spcPct val="0"/>
        </a:spcAft>
        <a:buClr>
          <a:schemeClr val="folHlink"/>
        </a:buClr>
        <a:buChar char="•"/>
        <a:defRPr sz="2200">
          <a:solidFill>
            <a:schemeClr val="tx1"/>
          </a:solidFill>
          <a:latin typeface="+mn-lt"/>
          <a:ea typeface="Geneva" pitchFamily="-68" charset="-128"/>
        </a:defRPr>
      </a:lvl6pPr>
      <a:lvl7pPr marL="3063875" indent="-203200" algn="l" rtl="0" eaLnBrk="1" fontAlgn="base" hangingPunct="1">
        <a:spcBef>
          <a:spcPct val="50000"/>
        </a:spcBef>
        <a:spcAft>
          <a:spcPct val="0"/>
        </a:spcAft>
        <a:buClr>
          <a:schemeClr val="folHlink"/>
        </a:buClr>
        <a:buChar char="•"/>
        <a:defRPr sz="2200">
          <a:solidFill>
            <a:schemeClr val="tx1"/>
          </a:solidFill>
          <a:latin typeface="+mn-lt"/>
          <a:ea typeface="Geneva" pitchFamily="-68" charset="-128"/>
        </a:defRPr>
      </a:lvl7pPr>
      <a:lvl8pPr marL="3521075" indent="-203200" algn="l" rtl="0" eaLnBrk="1" fontAlgn="base" hangingPunct="1">
        <a:spcBef>
          <a:spcPct val="50000"/>
        </a:spcBef>
        <a:spcAft>
          <a:spcPct val="0"/>
        </a:spcAft>
        <a:buClr>
          <a:schemeClr val="folHlink"/>
        </a:buClr>
        <a:buChar char="•"/>
        <a:defRPr sz="2200">
          <a:solidFill>
            <a:schemeClr val="tx1"/>
          </a:solidFill>
          <a:latin typeface="+mn-lt"/>
          <a:ea typeface="Geneva" pitchFamily="-68" charset="-128"/>
        </a:defRPr>
      </a:lvl8pPr>
      <a:lvl9pPr marL="3978275" indent="-203200" algn="l" rtl="0" eaLnBrk="1" fontAlgn="base" hangingPunct="1">
        <a:spcBef>
          <a:spcPct val="50000"/>
        </a:spcBef>
        <a:spcAft>
          <a:spcPct val="0"/>
        </a:spcAft>
        <a:buClr>
          <a:schemeClr val="folHlink"/>
        </a:buClr>
        <a:buChar char="•"/>
        <a:defRPr sz="2200">
          <a:solidFill>
            <a:schemeClr val="tx1"/>
          </a:solidFill>
          <a:latin typeface="+mn-lt"/>
          <a:ea typeface="Geneva" pitchFamily="-6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637731"/>
            <a:ext cx="7772400" cy="2387600"/>
          </a:xfrm>
        </p:spPr>
        <p:txBody>
          <a:bodyPr/>
          <a:lstStyle/>
          <a:p>
            <a:r>
              <a:rPr lang="en-US" dirty="0"/>
              <a:t>Quality Improvement </a:t>
            </a:r>
            <a:br>
              <a:rPr lang="en-US" dirty="0"/>
            </a:br>
            <a:r>
              <a:rPr lang="en-US" dirty="0"/>
              <a:t>&amp; Research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3602038"/>
            <a:ext cx="6858000" cy="194837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Ivan Wilmot, M.D. </a:t>
            </a:r>
          </a:p>
          <a:p>
            <a:r>
              <a:rPr lang="en-US" dirty="0"/>
              <a:t>Associate Professor</a:t>
            </a:r>
          </a:p>
          <a:p>
            <a:r>
              <a:rPr lang="en-US" dirty="0"/>
              <a:t>Heart Failure, Transplant, MCS</a:t>
            </a:r>
          </a:p>
          <a:p>
            <a:r>
              <a:rPr lang="en-US" dirty="0"/>
              <a:t>Director, Pediatric Cardiology Fellowship Program</a:t>
            </a:r>
          </a:p>
          <a:p>
            <a:r>
              <a:rPr lang="en-US" dirty="0"/>
              <a:t>Heart Institute</a:t>
            </a:r>
          </a:p>
          <a:p>
            <a:r>
              <a:rPr lang="en-US" dirty="0"/>
              <a:t>Cincinnati Children’s Hospital Medical Center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835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D32D30-D471-C547-A9F4-882A8FE8C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Improvement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EA9781-1D0D-DC43-B4CF-357AFC066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fellows participate in a QI project during the categorical fellowship training</a:t>
            </a:r>
          </a:p>
          <a:p>
            <a:pPr lvl="1"/>
            <a:r>
              <a:rPr lang="en-US" dirty="0"/>
              <a:t>Personal QI project</a:t>
            </a:r>
          </a:p>
          <a:p>
            <a:pPr lvl="1"/>
            <a:r>
              <a:rPr lang="en-US" dirty="0"/>
              <a:t>Class fellowship project</a:t>
            </a:r>
          </a:p>
          <a:p>
            <a:pPr lvl="1"/>
            <a:r>
              <a:rPr lang="en-US" dirty="0"/>
              <a:t>Heart Institute QI project</a:t>
            </a:r>
          </a:p>
          <a:p>
            <a:r>
              <a:rPr lang="en-US" dirty="0"/>
              <a:t>Fellowship QI curriculum</a:t>
            </a:r>
          </a:p>
          <a:p>
            <a:pPr lvl="1"/>
            <a:r>
              <a:rPr lang="en-US" dirty="0"/>
              <a:t>6 classes throughout year to learn basics of QI (key drivers, PDSA, reliability science, understanding variation, sustainability and spread), project development, mentorship, address obstacles, publication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320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D32D30-D471-C547-A9F4-882A8FE8C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1325563"/>
          </a:xfrm>
        </p:spPr>
        <p:txBody>
          <a:bodyPr/>
          <a:lstStyle/>
          <a:p>
            <a:r>
              <a:rPr lang="en-US" dirty="0"/>
              <a:t>Quality Improvement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EA9781-1D0D-DC43-B4CF-357AFC066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Notched Right Arrow 3">
            <a:extLst>
              <a:ext uri="{FF2B5EF4-FFF2-40B4-BE49-F238E27FC236}">
                <a16:creationId xmlns:a16="http://schemas.microsoft.com/office/drawing/2014/main" xmlns="" id="{B46B16C6-CBAA-FB45-9BC0-B98DF60112C9}"/>
              </a:ext>
            </a:extLst>
          </p:cNvPr>
          <p:cNvSpPr/>
          <p:nvPr/>
        </p:nvSpPr>
        <p:spPr>
          <a:xfrm>
            <a:off x="2493264" y="4279392"/>
            <a:ext cx="7370064" cy="9144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1650C2E-8FE4-494C-9334-3B678295D771}"/>
              </a:ext>
            </a:extLst>
          </p:cNvPr>
          <p:cNvSpPr txBox="1"/>
          <p:nvPr/>
        </p:nvSpPr>
        <p:spPr>
          <a:xfrm>
            <a:off x="2464253" y="3691898"/>
            <a:ext cx="1941685" cy="369332"/>
          </a:xfrm>
          <a:prstGeom prst="rect">
            <a:avLst/>
          </a:prstGeom>
          <a:solidFill>
            <a:schemeClr val="accent1">
              <a:alpha val="36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Identify QI project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44EF3E2-ADE4-E84A-8192-03DFCC1D850D}"/>
              </a:ext>
            </a:extLst>
          </p:cNvPr>
          <p:cNvSpPr txBox="1"/>
          <p:nvPr/>
        </p:nvSpPr>
        <p:spPr>
          <a:xfrm>
            <a:off x="3435095" y="2942839"/>
            <a:ext cx="5285233" cy="369332"/>
          </a:xfrm>
          <a:prstGeom prst="rect">
            <a:avLst/>
          </a:prstGeom>
          <a:solidFill>
            <a:srgbClr val="92D050">
              <a:alpha val="36000"/>
            </a:srgb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QI course with directed mentorship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C06F9EE-697B-3447-BE1B-9246C48E569D}"/>
              </a:ext>
            </a:extLst>
          </p:cNvPr>
          <p:cNvSpPr txBox="1"/>
          <p:nvPr/>
        </p:nvSpPr>
        <p:spPr>
          <a:xfrm>
            <a:off x="7973895" y="2274563"/>
            <a:ext cx="1789849" cy="369332"/>
          </a:xfrm>
          <a:prstGeom prst="rect">
            <a:avLst/>
          </a:prstGeom>
          <a:solidFill>
            <a:srgbClr val="FF0000">
              <a:alpha val="32000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QI work product</a:t>
            </a:r>
            <a:r>
              <a:rPr lang="en-US" baseline="30000" dirty="0">
                <a:solidFill>
                  <a:prstClr val="black"/>
                </a:solidFill>
                <a:latin typeface="Calibri"/>
              </a:rPr>
              <a:t>1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BE87856-0336-2640-84C8-D08CA442B826}"/>
              </a:ext>
            </a:extLst>
          </p:cNvPr>
          <p:cNvSpPr txBox="1"/>
          <p:nvPr/>
        </p:nvSpPr>
        <p:spPr>
          <a:xfrm>
            <a:off x="3139402" y="4505768"/>
            <a:ext cx="64940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1</a:t>
            </a:r>
            <a:r>
              <a:rPr lang="en-US" baseline="30000" dirty="0">
                <a:solidFill>
                  <a:prstClr val="black"/>
                </a:solidFill>
                <a:latin typeface="Calibri"/>
              </a:rPr>
              <a:t>st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yr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C5F77CA-358D-0348-9AFE-81537E4836D2}"/>
              </a:ext>
            </a:extLst>
          </p:cNvPr>
          <p:cNvSpPr txBox="1"/>
          <p:nvPr/>
        </p:nvSpPr>
        <p:spPr>
          <a:xfrm>
            <a:off x="5766467" y="4505768"/>
            <a:ext cx="69923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2</a:t>
            </a:r>
            <a:r>
              <a:rPr lang="en-US" baseline="30000" dirty="0">
                <a:solidFill>
                  <a:prstClr val="black"/>
                </a:solidFill>
                <a:latin typeface="Calibri"/>
              </a:rPr>
              <a:t>nd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yr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DA38E72-1FD5-0D4B-8FD2-2747D1B28E52}"/>
              </a:ext>
            </a:extLst>
          </p:cNvPr>
          <p:cNvSpPr txBox="1"/>
          <p:nvPr/>
        </p:nvSpPr>
        <p:spPr>
          <a:xfrm>
            <a:off x="8443355" y="4503221"/>
            <a:ext cx="66986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3</a:t>
            </a:r>
            <a:r>
              <a:rPr lang="en-US" baseline="30000" dirty="0">
                <a:solidFill>
                  <a:prstClr val="black"/>
                </a:solidFill>
                <a:latin typeface="Calibri"/>
              </a:rPr>
              <a:t>rd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yr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211C8E5-6FCF-FD41-9C30-F62AC28C3B91}"/>
              </a:ext>
            </a:extLst>
          </p:cNvPr>
          <p:cNvSpPr txBox="1"/>
          <p:nvPr/>
        </p:nvSpPr>
        <p:spPr>
          <a:xfrm>
            <a:off x="2000920" y="5935706"/>
            <a:ext cx="419941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aseline="30000" dirty="0">
                <a:solidFill>
                  <a:prstClr val="black"/>
                </a:solidFill>
                <a:latin typeface="Calibri"/>
              </a:rPr>
              <a:t>1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Abstract, Manuscript, Presentation, Grant</a:t>
            </a:r>
          </a:p>
        </p:txBody>
      </p:sp>
    </p:spTree>
    <p:extLst>
      <p:ext uri="{BB962C8B-B14F-4D97-AF65-F5344CB8AC3E}">
        <p14:creationId xmlns:p14="http://schemas.microsoft.com/office/powerpoint/2010/main" val="3133569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D32D30-D471-C547-A9F4-882A8FE8C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EA9781-1D0D-DC43-B4CF-357AFC066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Research Blitz</a:t>
            </a:r>
          </a:p>
          <a:p>
            <a:pPr lvl="1"/>
            <a:r>
              <a:rPr lang="en-US" dirty="0"/>
              <a:t>Held in August to facilitate fellows identifying research projects and mentors</a:t>
            </a:r>
          </a:p>
          <a:p>
            <a:pPr lvl="1"/>
            <a:r>
              <a:rPr lang="en-US" dirty="0"/>
              <a:t>Faculty present research projects in 5 min slots</a:t>
            </a:r>
          </a:p>
          <a:p>
            <a:pPr lvl="1"/>
            <a:r>
              <a:rPr lang="en-US" dirty="0"/>
              <a:t>List of faculty research projects </a:t>
            </a:r>
          </a:p>
          <a:p>
            <a:r>
              <a:rPr lang="en-US" dirty="0"/>
              <a:t>HIRC – Heart Institute Research Core</a:t>
            </a:r>
          </a:p>
          <a:p>
            <a:pPr lvl="1"/>
            <a:r>
              <a:rPr lang="en-US" dirty="0"/>
              <a:t>HIRC review assists in scope, feasibility, cost </a:t>
            </a:r>
            <a:r>
              <a:rPr lang="en-US" dirty="0" err="1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920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D32D30-D471-C547-A9F4-882A8FE8C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EA9781-1D0D-DC43-B4CF-357AFC066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 – Scholarship Oversight Committee</a:t>
            </a:r>
          </a:p>
          <a:p>
            <a:r>
              <a:rPr lang="en-US" dirty="0"/>
              <a:t>Heart Institute (HI) Research Day</a:t>
            </a:r>
          </a:p>
          <a:p>
            <a:pPr lvl="1"/>
            <a:r>
              <a:rPr lang="en-US" dirty="0"/>
              <a:t>Clinical Fellows</a:t>
            </a:r>
          </a:p>
          <a:p>
            <a:pPr lvl="1"/>
            <a:r>
              <a:rPr lang="en-US" dirty="0"/>
              <a:t>Basic Science Fellows</a:t>
            </a:r>
          </a:p>
          <a:p>
            <a:r>
              <a:rPr lang="en-US" dirty="0"/>
              <a:t>HI financial support for presentations at National Meetings</a:t>
            </a:r>
          </a:p>
          <a:p>
            <a:r>
              <a:rPr lang="en-US" dirty="0"/>
              <a:t>Masters program support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327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D32D30-D471-C547-A9F4-882A8FE8C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</a:t>
            </a:r>
          </a:p>
        </p:txBody>
      </p:sp>
      <p:sp>
        <p:nvSpPr>
          <p:cNvPr id="4" name="Notched Right Arrow 3">
            <a:extLst>
              <a:ext uri="{FF2B5EF4-FFF2-40B4-BE49-F238E27FC236}">
                <a16:creationId xmlns:a16="http://schemas.microsoft.com/office/drawing/2014/main" xmlns="" id="{B46B16C6-CBAA-FB45-9BC0-B98DF60112C9}"/>
              </a:ext>
            </a:extLst>
          </p:cNvPr>
          <p:cNvSpPr/>
          <p:nvPr/>
        </p:nvSpPr>
        <p:spPr>
          <a:xfrm>
            <a:off x="2410968" y="3943895"/>
            <a:ext cx="7370064" cy="9144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1650C2E-8FE4-494C-9334-3B678295D771}"/>
              </a:ext>
            </a:extLst>
          </p:cNvPr>
          <p:cNvSpPr txBox="1"/>
          <p:nvPr/>
        </p:nvSpPr>
        <p:spPr>
          <a:xfrm>
            <a:off x="2648712" y="3204709"/>
            <a:ext cx="1828800" cy="646331"/>
          </a:xfrm>
          <a:prstGeom prst="rect">
            <a:avLst/>
          </a:prstGeom>
          <a:solidFill>
            <a:schemeClr val="accent1">
              <a:alpha val="36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Identify research project &amp; mentor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44EF3E2-ADE4-E84A-8192-03DFCC1D850D}"/>
              </a:ext>
            </a:extLst>
          </p:cNvPr>
          <p:cNvSpPr txBox="1"/>
          <p:nvPr/>
        </p:nvSpPr>
        <p:spPr>
          <a:xfrm>
            <a:off x="3749113" y="2713912"/>
            <a:ext cx="5976449" cy="369332"/>
          </a:xfrm>
          <a:prstGeom prst="rect">
            <a:avLst/>
          </a:prstGeom>
          <a:solidFill>
            <a:srgbClr val="92D050">
              <a:alpha val="36000"/>
            </a:srgb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SOC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C06F9EE-697B-3447-BE1B-9246C48E569D}"/>
              </a:ext>
            </a:extLst>
          </p:cNvPr>
          <p:cNvSpPr txBox="1"/>
          <p:nvPr/>
        </p:nvSpPr>
        <p:spPr>
          <a:xfrm>
            <a:off x="7148061" y="1790340"/>
            <a:ext cx="2577500" cy="369332"/>
          </a:xfrm>
          <a:prstGeom prst="rect">
            <a:avLst/>
          </a:prstGeom>
          <a:solidFill>
            <a:srgbClr val="FF0000">
              <a:alpha val="32000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Research work product</a:t>
            </a:r>
            <a:r>
              <a:rPr lang="en-US" baseline="30000" dirty="0">
                <a:solidFill>
                  <a:prstClr val="black"/>
                </a:solidFill>
                <a:latin typeface="Calibri"/>
              </a:rPr>
              <a:t>1, 2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BE87856-0336-2640-84C8-D08CA442B826}"/>
              </a:ext>
            </a:extLst>
          </p:cNvPr>
          <p:cNvSpPr txBox="1"/>
          <p:nvPr/>
        </p:nvSpPr>
        <p:spPr>
          <a:xfrm>
            <a:off x="3139402" y="4478059"/>
            <a:ext cx="64940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1</a:t>
            </a:r>
            <a:r>
              <a:rPr lang="en-US" baseline="30000" dirty="0">
                <a:solidFill>
                  <a:prstClr val="black"/>
                </a:solidFill>
                <a:latin typeface="Calibri"/>
              </a:rPr>
              <a:t>st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yr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C5F77CA-358D-0348-9AFE-81537E4836D2}"/>
              </a:ext>
            </a:extLst>
          </p:cNvPr>
          <p:cNvSpPr txBox="1"/>
          <p:nvPr/>
        </p:nvSpPr>
        <p:spPr>
          <a:xfrm>
            <a:off x="5746385" y="4479594"/>
            <a:ext cx="69923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2</a:t>
            </a:r>
            <a:r>
              <a:rPr lang="en-US" baseline="30000" dirty="0">
                <a:solidFill>
                  <a:prstClr val="black"/>
                </a:solidFill>
                <a:latin typeface="Calibri"/>
              </a:rPr>
              <a:t>nd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yr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DA38E72-1FD5-0D4B-8FD2-2747D1B28E52}"/>
              </a:ext>
            </a:extLst>
          </p:cNvPr>
          <p:cNvSpPr txBox="1"/>
          <p:nvPr/>
        </p:nvSpPr>
        <p:spPr>
          <a:xfrm>
            <a:off x="8382737" y="4478059"/>
            <a:ext cx="66986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3</a:t>
            </a:r>
            <a:r>
              <a:rPr lang="en-US" baseline="30000" dirty="0">
                <a:solidFill>
                  <a:prstClr val="black"/>
                </a:solidFill>
                <a:latin typeface="Calibri"/>
              </a:rPr>
              <a:t>rd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yr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211C8E5-6FCF-FD41-9C30-F62AC28C3B91}"/>
              </a:ext>
            </a:extLst>
          </p:cNvPr>
          <p:cNvSpPr txBox="1"/>
          <p:nvPr/>
        </p:nvSpPr>
        <p:spPr>
          <a:xfrm>
            <a:off x="1645019" y="5835409"/>
            <a:ext cx="419941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aseline="30000" dirty="0">
                <a:solidFill>
                  <a:prstClr val="black"/>
                </a:solidFill>
                <a:latin typeface="Calibri"/>
              </a:rPr>
              <a:t>1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Abstract, Manuscript, Presentation, Grant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EF223DF-6D5B-1444-990C-07A23575B899}"/>
              </a:ext>
            </a:extLst>
          </p:cNvPr>
          <p:cNvSpPr txBox="1"/>
          <p:nvPr/>
        </p:nvSpPr>
        <p:spPr>
          <a:xfrm>
            <a:off x="2493264" y="1318437"/>
            <a:ext cx="148527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Research Blitz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85AD2D61-B2AE-E64E-9BA9-C70BC34F55CC}"/>
              </a:ext>
            </a:extLst>
          </p:cNvPr>
          <p:cNvCxnSpPr>
            <a:cxnSpLocks/>
          </p:cNvCxnSpPr>
          <p:nvPr/>
        </p:nvCxnSpPr>
        <p:spPr>
          <a:xfrm>
            <a:off x="2648712" y="1687769"/>
            <a:ext cx="0" cy="232837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5EAC158-F50D-7446-BEB9-DE674007F138}"/>
              </a:ext>
            </a:extLst>
          </p:cNvPr>
          <p:cNvSpPr txBox="1"/>
          <p:nvPr/>
        </p:nvSpPr>
        <p:spPr>
          <a:xfrm>
            <a:off x="2410968" y="4016147"/>
            <a:ext cx="60625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Aug.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4FA12A25-3268-8546-94D9-94B2134DBAAF}"/>
              </a:ext>
            </a:extLst>
          </p:cNvPr>
          <p:cNvSpPr txBox="1"/>
          <p:nvPr/>
        </p:nvSpPr>
        <p:spPr>
          <a:xfrm>
            <a:off x="3749113" y="2244929"/>
            <a:ext cx="1405052" cy="369332"/>
          </a:xfrm>
          <a:prstGeom prst="rect">
            <a:avLst/>
          </a:prstGeom>
          <a:solidFill>
            <a:srgbClr val="7030A0">
              <a:alpha val="36000"/>
            </a:srgb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HIRC review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2F226D1A-A753-B541-B093-7D87C95DB8B0}"/>
              </a:ext>
            </a:extLst>
          </p:cNvPr>
          <p:cNvSpPr txBox="1"/>
          <p:nvPr/>
        </p:nvSpPr>
        <p:spPr>
          <a:xfrm>
            <a:off x="5218249" y="2244929"/>
            <a:ext cx="4507315" cy="369332"/>
          </a:xfrm>
          <a:prstGeom prst="rect">
            <a:avLst/>
          </a:prstGeom>
          <a:solidFill>
            <a:srgbClr val="7030A0">
              <a:alpha val="36000"/>
            </a:srgb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HIRC support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7B86A10B-2ECC-0D46-95AB-325A2CFB704A}"/>
              </a:ext>
            </a:extLst>
          </p:cNvPr>
          <p:cNvSpPr txBox="1"/>
          <p:nvPr/>
        </p:nvSpPr>
        <p:spPr>
          <a:xfrm>
            <a:off x="3568737" y="4043546"/>
            <a:ext cx="54854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Jan.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2CDECFF1-95DA-5145-A9E6-0ADBFFBADEBA}"/>
              </a:ext>
            </a:extLst>
          </p:cNvPr>
          <p:cNvSpPr txBox="1"/>
          <p:nvPr/>
        </p:nvSpPr>
        <p:spPr>
          <a:xfrm>
            <a:off x="1645019" y="6169709"/>
            <a:ext cx="6025817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aseline="30000" dirty="0">
                <a:solidFill>
                  <a:prstClr val="black"/>
                </a:solidFill>
                <a:latin typeface="Calibri"/>
              </a:rPr>
              <a:t>2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Number of fellow generated manuscripts, presentations, and 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grants tracked each year</a:t>
            </a:r>
          </a:p>
        </p:txBody>
      </p:sp>
    </p:spTree>
    <p:extLst>
      <p:ext uri="{BB962C8B-B14F-4D97-AF65-F5344CB8AC3E}">
        <p14:creationId xmlns:p14="http://schemas.microsoft.com/office/powerpoint/2010/main" val="2283499468"/>
      </p:ext>
    </p:extLst>
  </p:cSld>
  <p:clrMapOvr>
    <a:masterClrMapping/>
  </p:clrMapOvr>
</p:sld>
</file>

<file path=ppt/theme/theme1.xml><?xml version="1.0" encoding="utf-8"?>
<a:theme xmlns:a="http://schemas.openxmlformats.org/drawingml/2006/main" name="Rule_4_3_Te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ule_4_3_Purple" id="{4F346DD2-619B-C740-A819-19DB8C67DB4B}" vid="{6CDF5465-367B-D542-A2E6-731D16D43914}"/>
    </a:ext>
  </a:extLst>
</a:theme>
</file>

<file path=ppt/theme/theme2.xml><?xml version="1.0" encoding="utf-8"?>
<a:theme xmlns:a="http://schemas.openxmlformats.org/drawingml/2006/main" name="1_Pediatrics LCD-Temp">
  <a:themeElements>
    <a:clrScheme name="TCH LCD Template 1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254E"/>
      </a:accent1>
      <a:accent2>
        <a:srgbClr val="3F80CD"/>
      </a:accent2>
      <a:accent3>
        <a:srgbClr val="FFFFFF"/>
      </a:accent3>
      <a:accent4>
        <a:srgbClr val="000000"/>
      </a:accent4>
      <a:accent5>
        <a:srgbClr val="AAACB2"/>
      </a:accent5>
      <a:accent6>
        <a:srgbClr val="3873BA"/>
      </a:accent6>
      <a:hlink>
        <a:srgbClr val="F15A29"/>
      </a:hlink>
      <a:folHlink>
        <a:srgbClr val="C0C0C0"/>
      </a:folHlink>
    </a:clrScheme>
    <a:fontScheme name="TCH LCD Templat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2"/>
        </a:solidFill>
        <a:ln w="9525">
          <a:solidFill>
            <a:schemeClr val="bg1"/>
          </a:solidFill>
          <a:round/>
          <a:headEnd/>
          <a:tailEnd/>
        </a:ln>
      </a:spPr>
      <a:bodyPr lIns="0" tIns="0" rIns="0" bIns="0" anchor="b">
        <a:prstTxWarp prst="textNoShape">
          <a:avLst/>
        </a:prstTxWarp>
        <a:spAutoFit/>
      </a:bodyPr>
      <a:lstStyle>
        <a:defPPr>
          <a:defRPr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1"/>
          </a:buClr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pitchFamily="-68" charset="0"/>
          </a:defRPr>
        </a:defPPr>
      </a:lstStyle>
    </a:lnDef>
  </a:objectDefaults>
  <a:extraClrSchemeLst>
    <a:extraClrScheme>
      <a:clrScheme name="TCH LCD Template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254E"/>
        </a:accent1>
        <a:accent2>
          <a:srgbClr val="3F80CD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873BA"/>
        </a:accent6>
        <a:hlink>
          <a:srgbClr val="F15A2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TCH LCD-Temp">
  <a:themeElements>
    <a:clrScheme name="TCH LCD Template 1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254E"/>
      </a:accent1>
      <a:accent2>
        <a:srgbClr val="3F80CD"/>
      </a:accent2>
      <a:accent3>
        <a:srgbClr val="FFFFFF"/>
      </a:accent3>
      <a:accent4>
        <a:srgbClr val="000000"/>
      </a:accent4>
      <a:accent5>
        <a:srgbClr val="AAACB2"/>
      </a:accent5>
      <a:accent6>
        <a:srgbClr val="3873BA"/>
      </a:accent6>
      <a:hlink>
        <a:srgbClr val="F15A29"/>
      </a:hlink>
      <a:folHlink>
        <a:srgbClr val="C0C0C0"/>
      </a:folHlink>
    </a:clrScheme>
    <a:fontScheme name="TCH LCD Templat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1"/>
          </a:buClr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pitchFamily="-6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1"/>
          </a:buClr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pitchFamily="-68" charset="0"/>
          </a:defRPr>
        </a:defPPr>
      </a:lstStyle>
    </a:lnDef>
  </a:objectDefaults>
  <a:extraClrSchemeLst>
    <a:extraClrScheme>
      <a:clrScheme name="TCH LCD Template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254E"/>
        </a:accent1>
        <a:accent2>
          <a:srgbClr val="3F80CD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873BA"/>
        </a:accent6>
        <a:hlink>
          <a:srgbClr val="F15A2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20493</TotalTime>
  <Words>238</Words>
  <Application>Microsoft Office PowerPoint</Application>
  <PresentationFormat>Custom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Rule_4_3_Teal</vt:lpstr>
      <vt:lpstr>1_Pediatrics LCD-Temp</vt:lpstr>
      <vt:lpstr>2_TCH LCD-Temp</vt:lpstr>
      <vt:lpstr>Quality Improvement  &amp; Research</vt:lpstr>
      <vt:lpstr>Quality Improvement</vt:lpstr>
      <vt:lpstr>Quality Improvement</vt:lpstr>
      <vt:lpstr>Research </vt:lpstr>
      <vt:lpstr>Research </vt:lpstr>
      <vt:lpstr>Research</vt:lpstr>
    </vt:vector>
  </TitlesOfParts>
  <Company>Texas Children's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Agenda</dc:title>
  <dc:creator>FE16-ICUPROV03u</dc:creator>
  <cp:lastModifiedBy>Attaway, Lindsay</cp:lastModifiedBy>
  <cp:revision>45</cp:revision>
  <dcterms:created xsi:type="dcterms:W3CDTF">2018-10-09T21:20:18Z</dcterms:created>
  <dcterms:modified xsi:type="dcterms:W3CDTF">2019-06-28T20:11:38Z</dcterms:modified>
</cp:coreProperties>
</file>